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0"/>
  </p:notesMasterIdLst>
  <p:sldIdLst>
    <p:sldId id="258" r:id="rId2"/>
    <p:sldId id="256" r:id="rId3"/>
    <p:sldId id="309" r:id="rId4"/>
    <p:sldId id="311" r:id="rId5"/>
    <p:sldId id="312" r:id="rId6"/>
    <p:sldId id="313" r:id="rId7"/>
    <p:sldId id="314" r:id="rId8"/>
    <p:sldId id="315" r:id="rId9"/>
    <p:sldId id="323" r:id="rId10"/>
    <p:sldId id="324" r:id="rId11"/>
    <p:sldId id="334" r:id="rId12"/>
    <p:sldId id="305" r:id="rId13"/>
    <p:sldId id="306" r:id="rId14"/>
    <p:sldId id="307" r:id="rId15"/>
    <p:sldId id="310" r:id="rId16"/>
    <p:sldId id="318" r:id="rId17"/>
    <p:sldId id="316" r:id="rId18"/>
    <p:sldId id="317" r:id="rId19"/>
    <p:sldId id="319" r:id="rId20"/>
    <p:sldId id="320" r:id="rId21"/>
    <p:sldId id="321" r:id="rId22"/>
    <p:sldId id="322" r:id="rId23"/>
    <p:sldId id="308" r:id="rId24"/>
    <p:sldId id="335" r:id="rId25"/>
    <p:sldId id="290" r:id="rId26"/>
    <p:sldId id="261" r:id="rId27"/>
    <p:sldId id="325" r:id="rId28"/>
    <p:sldId id="262" r:id="rId29"/>
    <p:sldId id="301" r:id="rId30"/>
    <p:sldId id="263" r:id="rId31"/>
    <p:sldId id="264" r:id="rId32"/>
    <p:sldId id="326" r:id="rId33"/>
    <p:sldId id="266" r:id="rId34"/>
    <p:sldId id="267" r:id="rId35"/>
    <p:sldId id="268" r:id="rId36"/>
    <p:sldId id="269" r:id="rId37"/>
    <p:sldId id="270" r:id="rId38"/>
    <p:sldId id="271" r:id="rId39"/>
    <p:sldId id="333" r:id="rId40"/>
    <p:sldId id="272" r:id="rId41"/>
    <p:sldId id="297" r:id="rId42"/>
    <p:sldId id="298" r:id="rId43"/>
    <p:sldId id="332" r:id="rId44"/>
    <p:sldId id="328" r:id="rId45"/>
    <p:sldId id="330" r:id="rId46"/>
    <p:sldId id="331" r:id="rId47"/>
    <p:sldId id="329" r:id="rId48"/>
    <p:sldId id="275" r:id="rId49"/>
    <p:sldId id="277" r:id="rId50"/>
    <p:sldId id="300" r:id="rId51"/>
    <p:sldId id="299" r:id="rId52"/>
    <p:sldId id="292" r:id="rId53"/>
    <p:sldId id="280" r:id="rId54"/>
    <p:sldId id="281" r:id="rId55"/>
    <p:sldId id="282" r:id="rId56"/>
    <p:sldId id="303" r:id="rId57"/>
    <p:sldId id="283" r:id="rId58"/>
    <p:sldId id="284" r:id="rId59"/>
    <p:sldId id="285" r:id="rId60"/>
    <p:sldId id="286" r:id="rId61"/>
    <p:sldId id="287" r:id="rId62"/>
    <p:sldId id="288" r:id="rId63"/>
    <p:sldId id="289" r:id="rId64"/>
    <p:sldId id="291" r:id="rId65"/>
    <p:sldId id="293" r:id="rId66"/>
    <p:sldId id="294" r:id="rId67"/>
    <p:sldId id="295" r:id="rId68"/>
    <p:sldId id="296"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tt Coles" initials="MS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567A29-9B7D-45E3-9C59-38B065FE230A}" type="datetimeFigureOut">
              <a:rPr lang="en-US" smtClean="0"/>
              <a:t>8/15/2017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40DCB6-F0F6-4E22-B60A-BB6977EC2811}" type="slidenum">
              <a:rPr lang="en-US" smtClean="0"/>
              <a:t>‹#›</a:t>
            </a:fld>
            <a:endParaRPr lang="en-US"/>
          </a:p>
        </p:txBody>
      </p:sp>
    </p:spTree>
    <p:extLst>
      <p:ext uri="{BB962C8B-B14F-4D97-AF65-F5344CB8AC3E}">
        <p14:creationId xmlns:p14="http://schemas.microsoft.com/office/powerpoint/2010/main" val="3340148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40DCB6-F0F6-4E22-B60A-BB6977EC2811}" type="slidenum">
              <a:rPr lang="en-US" smtClean="0"/>
              <a:t>2</a:t>
            </a:fld>
            <a:endParaRPr lang="en-US"/>
          </a:p>
        </p:txBody>
      </p:sp>
    </p:spTree>
    <p:extLst>
      <p:ext uri="{BB962C8B-B14F-4D97-AF65-F5344CB8AC3E}">
        <p14:creationId xmlns:p14="http://schemas.microsoft.com/office/powerpoint/2010/main" val="2620146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D4AC59-9548-4FBA-A650-015402E1C017}" type="slidenum">
              <a:rPr lang="en-US" smtClean="0"/>
              <a:t>20</a:t>
            </a:fld>
            <a:endParaRPr lang="en-US"/>
          </a:p>
        </p:txBody>
      </p:sp>
    </p:spTree>
    <p:extLst>
      <p:ext uri="{BB962C8B-B14F-4D97-AF65-F5344CB8AC3E}">
        <p14:creationId xmlns:p14="http://schemas.microsoft.com/office/powerpoint/2010/main" val="1651584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a:t>
            </a:r>
            <a:r>
              <a:rPr lang="en-US" baseline="0" dirty="0"/>
              <a:t> at 17 seconds</a:t>
            </a:r>
            <a:endParaRPr lang="en-US" dirty="0"/>
          </a:p>
        </p:txBody>
      </p:sp>
      <p:sp>
        <p:nvSpPr>
          <p:cNvPr id="4" name="Slide Number Placeholder 3"/>
          <p:cNvSpPr>
            <a:spLocks noGrp="1"/>
          </p:cNvSpPr>
          <p:nvPr>
            <p:ph type="sldNum" sz="quarter" idx="10"/>
          </p:nvPr>
        </p:nvSpPr>
        <p:spPr/>
        <p:txBody>
          <a:bodyPr/>
          <a:lstStyle/>
          <a:p>
            <a:fld id="{5940DCB6-F0F6-4E22-B60A-BB6977EC2811}" type="slidenum">
              <a:rPr lang="en-US" smtClean="0"/>
              <a:t>29</a:t>
            </a:fld>
            <a:endParaRPr lang="en-US"/>
          </a:p>
        </p:txBody>
      </p:sp>
    </p:spTree>
    <p:extLst>
      <p:ext uri="{BB962C8B-B14F-4D97-AF65-F5344CB8AC3E}">
        <p14:creationId xmlns:p14="http://schemas.microsoft.com/office/powerpoint/2010/main" val="1577118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D3B969DC-94E0-4F13-A6A2-A50ACBD00EB1}" type="datetimeFigureOut">
              <a:rPr lang="en-US" smtClean="0"/>
              <a:t>8/15/2017</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8AF6727F-9F56-4B6B-A09E-D0684E8FA1E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3B969DC-94E0-4F13-A6A2-A50ACBD00EB1}" type="datetimeFigureOut">
              <a:rPr lang="en-US" smtClean="0"/>
              <a:t>8/15/2017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6727F-9F56-4B6B-A09E-D0684E8FA1E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2"/>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2"/>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3B969DC-94E0-4F13-A6A2-A50ACBD00EB1}" type="datetimeFigureOut">
              <a:rPr lang="en-US" smtClean="0"/>
              <a:t>8/15/2017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6727F-9F56-4B6B-A09E-D0684E8FA1E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3B969DC-94E0-4F13-A6A2-A50ACBD00EB1}" type="datetimeFigureOut">
              <a:rPr lang="en-US" smtClean="0"/>
              <a:t>8/15/2017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6727F-9F56-4B6B-A09E-D0684E8FA1E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5"/>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3B969DC-94E0-4F13-A6A2-A50ACBD00EB1}" type="datetimeFigureOut">
              <a:rPr lang="en-US" smtClean="0"/>
              <a:t>8/15/2017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6727F-9F56-4B6B-A09E-D0684E8FA1E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D3B969DC-94E0-4F13-A6A2-A50ACBD00EB1}" type="datetimeFigureOut">
              <a:rPr lang="en-US" smtClean="0"/>
              <a:t>8/15/2017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F6727F-9F56-4B6B-A09E-D0684E8FA1E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1"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1859758"/>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1" y="2514601"/>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6" y="2514601"/>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D3B969DC-94E0-4F13-A6A2-A50ACBD00EB1}" type="datetimeFigureOut">
              <a:rPr lang="en-US" smtClean="0"/>
              <a:t>8/15/2017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F6727F-9F56-4B6B-A09E-D0684E8FA1E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3B969DC-94E0-4F13-A6A2-A50ACBD00EB1}" type="datetimeFigureOut">
              <a:rPr lang="en-US" smtClean="0"/>
              <a:t>8/15/2017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F6727F-9F56-4B6B-A09E-D0684E8FA1E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B969DC-94E0-4F13-A6A2-A50ACBD00EB1}" type="datetimeFigureOut">
              <a:rPr lang="en-US" smtClean="0"/>
              <a:t>8/15/2017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F6727F-9F56-4B6B-A09E-D0684E8FA1E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1"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D3B969DC-94E0-4F13-A6A2-A50ACBD00EB1}" type="datetimeFigureOut">
              <a:rPr lang="en-US" smtClean="0"/>
              <a:t>8/15/2017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F6727F-9F56-4B6B-A09E-D0684E8FA1E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5"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7"/>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D3B969DC-94E0-4F13-A6A2-A50ACBD00EB1}" type="datetimeFigureOut">
              <a:rPr lang="en-US" smtClean="0"/>
              <a:t>8/15/2017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1"/>
            <a:ext cx="609600" cy="365125"/>
          </a:xfrm>
        </p:spPr>
        <p:txBody>
          <a:bodyPr/>
          <a:lstStyle/>
          <a:p>
            <a:fld id="{8AF6727F-9F56-4B6B-A09E-D0684E8FA1EB}"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6" y="5816601"/>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1" y="6219826"/>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6" y="-7144"/>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1"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1"/>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3B969DC-94E0-4F13-A6A2-A50ACBD00EB1}" type="datetimeFigureOut">
              <a:rPr lang="en-US" smtClean="0"/>
              <a:t>8/15/2017</a:t>
            </a:fld>
            <a:endParaRPr lang="en-US"/>
          </a:p>
        </p:txBody>
      </p:sp>
      <p:sp>
        <p:nvSpPr>
          <p:cNvPr id="22" name="Footer Placeholder 21"/>
          <p:cNvSpPr>
            <a:spLocks noGrp="1"/>
          </p:cNvSpPr>
          <p:nvPr>
            <p:ph type="ftr" sz="quarter" idx="3"/>
          </p:nvPr>
        </p:nvSpPr>
        <p:spPr>
          <a:xfrm>
            <a:off x="2667000" y="6356351"/>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1"/>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AF6727F-9F56-4B6B-A09E-D0684E8FA1EB}"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bY73vFGhSVk" TargetMode="Externa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8.xml"/><Relationship Id="rId1" Type="http://schemas.openxmlformats.org/officeDocument/2006/relationships/video" Target="https://www.youtube.com/embed/SQtrUeJ-_70"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video" Target="https://www.youtube.com/embed/T1L19GvKRek"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703660"/>
            <a:ext cx="8229600" cy="1143000"/>
          </a:xfrm>
        </p:spPr>
        <p:txBody>
          <a:bodyPr/>
          <a:lstStyle/>
          <a:p>
            <a:r>
              <a:rPr lang="en-US" dirty="0"/>
              <a:t>Bad</a:t>
            </a:r>
          </a:p>
        </p:txBody>
      </p:sp>
      <p:sp>
        <p:nvSpPr>
          <p:cNvPr id="3" name="Content Placeholder 2" hidden="1"/>
          <p:cNvSpPr>
            <a:spLocks noGrp="1"/>
          </p:cNvSpPr>
          <p:nvPr>
            <p:ph idx="4294967295"/>
          </p:nvPr>
        </p:nvSpPr>
        <p:spPr>
          <a:xfrm>
            <a:off x="0" y="1935956"/>
            <a:ext cx="8229600" cy="4388644"/>
          </a:xfrm>
        </p:spPr>
        <p:txBody>
          <a:bodyPr>
            <a:normAutofit/>
          </a:bodyPr>
          <a:lstStyle/>
          <a:p>
            <a:r>
              <a:rPr lang="en-US" sz="4400" dirty="0">
                <a:solidFill>
                  <a:srgbClr val="FFFF00"/>
                </a:solidFill>
              </a:rPr>
              <a:t>BAD THINGS DO HAPPEN TO GOOD PEOPLE.</a:t>
            </a:r>
          </a:p>
          <a:p>
            <a:endParaRPr lang="en-US" sz="4400" dirty="0">
              <a:solidFill>
                <a:srgbClr val="FFFF00"/>
              </a:solidFill>
            </a:endParaRPr>
          </a:p>
          <a:p>
            <a:pPr marL="0" indent="0">
              <a:buNone/>
            </a:pPr>
            <a:endParaRPr lang="en-US" sz="4400" dirty="0">
              <a:solidFill>
                <a:srgbClr val="FFFF00"/>
              </a:solidFill>
            </a:endParaRPr>
          </a:p>
        </p:txBody>
      </p:sp>
      <p:sp>
        <p:nvSpPr>
          <p:cNvPr id="4" name="TextBox 3"/>
          <p:cNvSpPr txBox="1"/>
          <p:nvPr/>
        </p:nvSpPr>
        <p:spPr>
          <a:xfrm>
            <a:off x="2895600" y="2209800"/>
            <a:ext cx="3657600" cy="3200876"/>
          </a:xfrm>
          <a:prstGeom prst="rect">
            <a:avLst/>
          </a:prstGeom>
          <a:noFill/>
        </p:spPr>
        <p:txBody>
          <a:bodyPr wrap="square" rtlCol="0">
            <a:spAutoFit/>
          </a:bodyPr>
          <a:lstStyle/>
          <a:p>
            <a:r>
              <a:rPr lang="en-US" b="1" dirty="0"/>
              <a:t>MATTHEW S. COLES, ESQ.</a:t>
            </a:r>
          </a:p>
          <a:p>
            <a:r>
              <a:rPr lang="en-US" b="1" dirty="0"/>
              <a:t>770-995-5578</a:t>
            </a:r>
          </a:p>
          <a:p>
            <a:r>
              <a:rPr lang="en-US" b="1" dirty="0"/>
              <a:t>COLES BARTON LLP</a:t>
            </a:r>
          </a:p>
          <a:p>
            <a:endParaRPr lang="en-US" b="1" dirty="0"/>
          </a:p>
          <a:p>
            <a:r>
              <a:rPr lang="en-US" b="1" dirty="0"/>
              <a:t>For 30 years Representing the Specialty of Oral Surgery</a:t>
            </a:r>
          </a:p>
          <a:p>
            <a:endParaRPr lang="en-US" b="1" dirty="0"/>
          </a:p>
          <a:p>
            <a:r>
              <a:rPr lang="en-US" sz="2400" dirty="0"/>
              <a:t>150</a:t>
            </a:r>
            <a:r>
              <a:rPr lang="en-US" dirty="0"/>
              <a:t> </a:t>
            </a:r>
            <a:r>
              <a:rPr lang="en-US" b="1" dirty="0"/>
              <a:t>SOUTH PERRY ST.</a:t>
            </a:r>
          </a:p>
          <a:p>
            <a:r>
              <a:rPr lang="en-US" b="1" dirty="0"/>
              <a:t>SUITE</a:t>
            </a:r>
            <a:r>
              <a:rPr lang="en-US" dirty="0"/>
              <a:t> </a:t>
            </a:r>
            <a:r>
              <a:rPr lang="en-US" sz="2800" dirty="0"/>
              <a:t>100</a:t>
            </a:r>
          </a:p>
          <a:p>
            <a:r>
              <a:rPr lang="en-US" b="1" dirty="0"/>
              <a:t>LAWRENCEVILLE GA. </a:t>
            </a:r>
            <a:r>
              <a:rPr lang="en-US" sz="2400" dirty="0"/>
              <a:t>30046</a:t>
            </a:r>
          </a:p>
        </p:txBody>
      </p:sp>
    </p:spTree>
    <p:extLst>
      <p:ext uri="{BB962C8B-B14F-4D97-AF65-F5344CB8AC3E}">
        <p14:creationId xmlns:p14="http://schemas.microsoft.com/office/powerpoint/2010/main" val="180452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327" y="1757400"/>
            <a:ext cx="3033086" cy="3901175"/>
          </a:xfrm>
          <a:prstGeom prst="ellipse">
            <a:avLst/>
          </a:prstGeom>
          <a:ln w="63500" cap="rnd">
            <a:solidFill>
              <a:schemeClr val="accent3">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027" name="Picture 3" descr="C:\Users\Phillip Poole\AppData\Local\Microsoft\Windows\Temporary Internet Files\Content.IE5\J30ZL94W\cupids_arrow[1].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098" b="89979" l="2276" r="89919">
                        <a14:foregroundMark x1="2276" y1="7098" x2="7967" y2="26096"/>
                      </a14:backgroundRemoval>
                    </a14:imgEffect>
                  </a14:imgLayer>
                </a14:imgProps>
              </a:ext>
              <a:ext uri="{28A0092B-C50C-407E-A947-70E740481C1C}">
                <a14:useLocalDpi xmlns:a14="http://schemas.microsoft.com/office/drawing/2010/main" val="0"/>
              </a:ext>
            </a:extLst>
          </a:blip>
          <a:srcRect/>
          <a:stretch>
            <a:fillRect/>
          </a:stretch>
        </p:blipFill>
        <p:spPr bwMode="auto">
          <a:xfrm>
            <a:off x="9144000" y="5883859"/>
            <a:ext cx="1392993" cy="10849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2751" y="1955608"/>
            <a:ext cx="2868349" cy="1338828"/>
          </a:xfrm>
          <a:prstGeom prst="rect">
            <a:avLst/>
          </a:prstGeom>
          <a:noFill/>
        </p:spPr>
        <p:txBody>
          <a:bodyPr wrap="none" rtlCol="0">
            <a:spAutoFit/>
          </a:bodyPr>
          <a:lstStyle/>
          <a:p>
            <a:r>
              <a:rPr lang="en-US" sz="2700" dirty="0"/>
              <a:t>If you are seeing </a:t>
            </a:r>
          </a:p>
          <a:p>
            <a:r>
              <a:rPr lang="en-US" sz="2700" dirty="0"/>
              <a:t>patients, you are a</a:t>
            </a:r>
          </a:p>
          <a:p>
            <a:r>
              <a:rPr lang="en-US" sz="2700" dirty="0"/>
              <a:t>target?</a:t>
            </a:r>
            <a:endParaRPr lang="es-ES" sz="2700" dirty="0"/>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571" y="3294436"/>
            <a:ext cx="2563328" cy="1830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2141" y="1466788"/>
            <a:ext cx="2627697" cy="19738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55223" y="3609626"/>
            <a:ext cx="1721532" cy="222837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5327" y="6842078"/>
            <a:ext cx="1389459" cy="1088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44000" y="4579281"/>
            <a:ext cx="809162" cy="633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0" y="2820212"/>
            <a:ext cx="1389459" cy="1088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660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1500"/>
                                        <p:tgtEl>
                                          <p:spTgt spid="1026"/>
                                        </p:tgtEl>
                                      </p:cBhvr>
                                    </p:animEffect>
                                  </p:childTnLst>
                                </p:cTn>
                              </p:par>
                              <p:par>
                                <p:cTn id="13" presetID="22" presetClass="entr" presetSubtype="4"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animEffect transition="in" filter="wipe(down)">
                                      <p:cBhvr>
                                        <p:cTn id="15" dur="1500"/>
                                        <p:tgtEl>
                                          <p:spTgt spid="1029"/>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1500"/>
                                        <p:tgtEl>
                                          <p:spTgt spid="1028"/>
                                        </p:tgtEl>
                                      </p:cBhvr>
                                    </p:animEffect>
                                  </p:childTnLst>
                                </p:cTn>
                              </p:par>
                              <p:par>
                                <p:cTn id="19" presetID="22" presetClass="entr" presetSubtype="4" fill="hold" nodeType="withEffect">
                                  <p:stCondLst>
                                    <p:cond delay="0"/>
                                  </p:stCondLst>
                                  <p:childTnLst>
                                    <p:set>
                                      <p:cBhvr>
                                        <p:cTn id="20" dur="1" fill="hold">
                                          <p:stCondLst>
                                            <p:cond delay="0"/>
                                          </p:stCondLst>
                                        </p:cTn>
                                        <p:tgtEl>
                                          <p:spTgt spid="1031"/>
                                        </p:tgtEl>
                                        <p:attrNameLst>
                                          <p:attrName>style.visibility</p:attrName>
                                        </p:attrNameLst>
                                      </p:cBhvr>
                                      <p:to>
                                        <p:strVal val="visible"/>
                                      </p:to>
                                    </p:set>
                                    <p:animEffect transition="in" filter="wipe(down)">
                                      <p:cBhvr>
                                        <p:cTn id="21" dur="1500"/>
                                        <p:tgtEl>
                                          <p:spTgt spid="1031"/>
                                        </p:tgtEl>
                                      </p:cBhvr>
                                    </p:animEffect>
                                  </p:childTnLst>
                                </p:cTn>
                              </p:par>
                            </p:childTnLst>
                          </p:cTn>
                        </p:par>
                        <p:par>
                          <p:cTn id="22" fill="hold">
                            <p:stCondLst>
                              <p:cond delay="2500"/>
                            </p:stCondLst>
                            <p:childTnLst>
                              <p:par>
                                <p:cTn id="23" presetID="0" presetClass="path" presetSubtype="0" accel="50000" decel="50000" fill="hold" nodeType="afterEffect">
                                  <p:stCondLst>
                                    <p:cond delay="0"/>
                                  </p:stCondLst>
                                  <p:childTnLst>
                                    <p:animMotion origin="layout" path="M -0.11771 -0.14885 L -0.49583 -0.38588 " pathEditMode="relative" rAng="0" ptsTypes="AA">
                                      <p:cBhvr>
                                        <p:cTn id="24" dur="2500" fill="hold"/>
                                        <p:tgtEl>
                                          <p:spTgt spid="1027"/>
                                        </p:tgtEl>
                                        <p:attrNameLst>
                                          <p:attrName>ppt_x</p:attrName>
                                          <p:attrName>ppt_y</p:attrName>
                                        </p:attrNameLst>
                                      </p:cBhvr>
                                      <p:rCtr x="-18906" y="-11852"/>
                                    </p:animMotion>
                                  </p:childTnLst>
                                </p:cTn>
                              </p:par>
                              <p:par>
                                <p:cTn id="25" presetID="0" presetClass="path" presetSubtype="0" accel="50000" decel="50000" fill="hold" nodeType="withEffect">
                                  <p:stCondLst>
                                    <p:cond delay="0"/>
                                  </p:stCondLst>
                                  <p:childTnLst>
                                    <p:animMotion origin="layout" path="M 0.02812 0.0294 L -0.16129 -0.10602 " pathEditMode="relative" rAng="0" ptsTypes="AA">
                                      <p:cBhvr>
                                        <p:cTn id="26" dur="2500" fill="hold"/>
                                        <p:tgtEl>
                                          <p:spTgt spid="1034"/>
                                        </p:tgtEl>
                                        <p:attrNameLst>
                                          <p:attrName>ppt_x</p:attrName>
                                          <p:attrName>ppt_y</p:attrName>
                                        </p:attrNameLst>
                                      </p:cBhvr>
                                      <p:rCtr x="-9479" y="-6782"/>
                                    </p:animMotion>
                                  </p:childTnLst>
                                </p:cTn>
                              </p:par>
                              <p:par>
                                <p:cTn id="27" presetID="0" presetClass="path" presetSubtype="0" accel="50000" decel="50000" fill="hold" nodeType="withEffect">
                                  <p:stCondLst>
                                    <p:cond delay="0"/>
                                  </p:stCondLst>
                                  <p:childTnLst>
                                    <p:animMotion origin="layout" path="M -8.33333E-7 1.11111E-6 L -0.14427 -0.08056 " pathEditMode="relative" rAng="0" ptsTypes="AA">
                                      <p:cBhvr>
                                        <p:cTn id="28" dur="2500" fill="hold"/>
                                        <p:tgtEl>
                                          <p:spTgt spid="1033"/>
                                        </p:tgtEl>
                                        <p:attrNameLst>
                                          <p:attrName>ppt_x</p:attrName>
                                          <p:attrName>ppt_y</p:attrName>
                                        </p:attrNameLst>
                                      </p:cBhvr>
                                      <p:rCtr x="-7222" y="-4028"/>
                                    </p:animMotion>
                                  </p:childTnLst>
                                </p:cTn>
                              </p:par>
                              <p:par>
                                <p:cTn id="29" presetID="0" presetClass="path" presetSubtype="0" accel="50000" decel="50000" fill="hold" nodeType="withEffect">
                                  <p:stCondLst>
                                    <p:cond delay="0"/>
                                  </p:stCondLst>
                                  <p:childTnLst>
                                    <p:animMotion origin="layout" path="M -0.06007 -0.05717 L -0.17812 -0.35463 " pathEditMode="relative" rAng="0" ptsTypes="AA">
                                      <p:cBhvr>
                                        <p:cTn id="30" dur="2500" fill="hold"/>
                                        <p:tgtEl>
                                          <p:spTgt spid="1032"/>
                                        </p:tgtEl>
                                        <p:attrNameLst>
                                          <p:attrName>ppt_x</p:attrName>
                                          <p:attrName>ppt_y</p:attrName>
                                        </p:attrNameLst>
                                      </p:cBhvr>
                                      <p:rCtr x="-5903" y="-148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1" y="3276600"/>
            <a:ext cx="7174420" cy="954107"/>
          </a:xfrm>
          <a:prstGeom prst="rect">
            <a:avLst/>
          </a:prstGeom>
          <a:noFill/>
        </p:spPr>
        <p:txBody>
          <a:bodyPr wrap="square" rtlCol="0">
            <a:spAutoFit/>
          </a:bodyPr>
          <a:lstStyle/>
          <a:p>
            <a:pPr algn="ctr"/>
            <a:r>
              <a:rPr lang="en-US" sz="2800" dirty="0"/>
              <a:t>What is leading to lawsuits </a:t>
            </a:r>
          </a:p>
          <a:p>
            <a:pPr algn="ctr"/>
            <a:r>
              <a:rPr lang="en-US" sz="2800" dirty="0"/>
              <a:t>against oral surgeons??</a:t>
            </a:r>
          </a:p>
        </p:txBody>
      </p:sp>
    </p:spTree>
    <p:extLst>
      <p:ext uri="{BB962C8B-B14F-4D97-AF65-F5344CB8AC3E}">
        <p14:creationId xmlns:p14="http://schemas.microsoft.com/office/powerpoint/2010/main" val="36396719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1054" y="2491408"/>
            <a:ext cx="5101893" cy="32243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718775" y="1687937"/>
            <a:ext cx="1900007" cy="553998"/>
          </a:xfrm>
          <a:prstGeom prst="rect">
            <a:avLst/>
          </a:prstGeom>
          <a:noFill/>
        </p:spPr>
        <p:txBody>
          <a:bodyPr wrap="none" rtlCol="0">
            <a:spAutoFit/>
          </a:bodyPr>
          <a:lstStyle/>
          <a:p>
            <a:r>
              <a:rPr lang="en-US" sz="3000" dirty="0"/>
              <a:t>FIREBALL</a:t>
            </a:r>
          </a:p>
        </p:txBody>
      </p:sp>
    </p:spTree>
    <p:extLst>
      <p:ext uri="{BB962C8B-B14F-4D97-AF65-F5344CB8AC3E}">
        <p14:creationId xmlns:p14="http://schemas.microsoft.com/office/powerpoint/2010/main" val="118219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249"/>
                                          </p:stCondLst>
                                        </p:cTn>
                                        <p:tgtEl>
                                          <p:spTgt spid="6"/>
                                        </p:tgtEl>
                                        <p:attrNameLst>
                                          <p:attrName>style.visibility</p:attrName>
                                        </p:attrNameLst>
                                      </p:cBhvr>
                                      <p:to>
                                        <p:strVal val="visible"/>
                                      </p:to>
                                    </p:set>
                                  </p:childTnLst>
                                </p:cTn>
                              </p:par>
                            </p:childTnLst>
                          </p:cTn>
                        </p:par>
                        <p:par>
                          <p:cTn id="7" fill="hold">
                            <p:stCondLst>
                              <p:cond delay="250"/>
                            </p:stCondLst>
                            <p:childTnLst>
                              <p:par>
                                <p:cTn id="8" presetID="22" presetClass="entr" presetSubtype="4" fill="hold" nodeType="afterEffect">
                                  <p:stCondLst>
                                    <p:cond delay="50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710448" y="2318519"/>
            <a:ext cx="3976352" cy="3291840"/>
          </a:xfrm>
        </p:spPr>
        <p:txBody>
          <a:bodyPr>
            <a:normAutofit fontScale="77500" lnSpcReduction="20000"/>
          </a:bodyPr>
          <a:lstStyle/>
          <a:p>
            <a:r>
              <a:rPr lang="en-US" sz="2100" dirty="0">
                <a:latin typeface="Georgia" panose="02040502050405020303" pitchFamily="18" charset="0"/>
                <a:ea typeface="Calibri" panose="020F0502020204030204" pitchFamily="34" charset="0"/>
                <a:cs typeface="Calibri" panose="020F0502020204030204" pitchFamily="34" charset="0"/>
              </a:rPr>
              <a:t>“A chaotic scene unfolded at the Ohio State Fair after a ride malfunctioned during opening day -- killing one person and injuring several others. Tragedy struck around 7:20 pm (local time) Wednesday at the popular fair in Columbus. The Fire Ball, which consists of at least six rows of seats that spin around 40 feet above the ground as the entire structure moves like a pendulum, broke apart while it was in motion.” (S</a:t>
            </a:r>
            <a:r>
              <a:rPr lang="en-US" sz="2100" b="1" dirty="0">
                <a:latin typeface="Georgia" panose="02040502050405020303" pitchFamily="18" charset="0"/>
                <a:ea typeface="Calibri" panose="020F0502020204030204" pitchFamily="34" charset="0"/>
                <a:cs typeface="Calibri" panose="020F0502020204030204" pitchFamily="34" charset="0"/>
              </a:rPr>
              <a:t>teve </a:t>
            </a:r>
            <a:r>
              <a:rPr lang="en-US" sz="2100" b="1" dirty="0" err="1">
                <a:latin typeface="Georgia" panose="02040502050405020303" pitchFamily="18" charset="0"/>
                <a:ea typeface="Calibri" panose="020F0502020204030204" pitchFamily="34" charset="0"/>
                <a:cs typeface="Calibri" panose="020F0502020204030204" pitchFamily="34" charset="0"/>
              </a:rPr>
              <a:t>Almasy</a:t>
            </a:r>
            <a:r>
              <a:rPr lang="en-US" sz="2100" b="1" dirty="0">
                <a:latin typeface="Georgia" panose="02040502050405020303" pitchFamily="18" charset="0"/>
                <a:ea typeface="Calibri" panose="020F0502020204030204" pitchFamily="34" charset="0"/>
                <a:cs typeface="Calibri" panose="020F0502020204030204" pitchFamily="34" charset="0"/>
              </a:rPr>
              <a:t> and Nicole Chavez, CNN)</a:t>
            </a:r>
            <a:endParaRPr lang="en-US" dirty="0"/>
          </a:p>
        </p:txBody>
      </p:sp>
      <p:pic>
        <p:nvPicPr>
          <p:cNvPr id="4" name="Picture 3"/>
          <p:cNvPicPr>
            <a:picLocks noChangeAspect="1"/>
          </p:cNvPicPr>
          <p:nvPr/>
        </p:nvPicPr>
        <p:blipFill>
          <a:blip r:embed="rId2"/>
          <a:stretch>
            <a:fillRect/>
          </a:stretch>
        </p:blipFill>
        <p:spPr>
          <a:xfrm>
            <a:off x="216928" y="2851866"/>
            <a:ext cx="4355072" cy="2903381"/>
          </a:xfrm>
          <a:prstGeom prst="rect">
            <a:avLst/>
          </a:prstGeom>
        </p:spPr>
      </p:pic>
    </p:spTree>
    <p:extLst>
      <p:ext uri="{BB962C8B-B14F-4D97-AF65-F5344CB8AC3E}">
        <p14:creationId xmlns:p14="http://schemas.microsoft.com/office/powerpoint/2010/main" val="235173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4" presetClass="entr" presetSubtype="10" fill="hold"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effectLst>
                <a:outerShdw blurRad="38100" dist="38100" dir="2700000" algn="tl">
                  <a:srgbClr val="000000">
                    <a:alpha val="43137"/>
                  </a:srgbClr>
                </a:outerShdw>
              </a:effectLst>
              <a:latin typeface="+mn-lt"/>
            </a:endParaRPr>
          </a:p>
        </p:txBody>
      </p:sp>
      <p:sp>
        <p:nvSpPr>
          <p:cNvPr id="3" name="Content Placeholder 2"/>
          <p:cNvSpPr>
            <a:spLocks noGrp="1"/>
          </p:cNvSpPr>
          <p:nvPr>
            <p:ph sz="half" idx="1"/>
          </p:nvPr>
        </p:nvSpPr>
        <p:spPr/>
        <p:txBody>
          <a:bodyPr>
            <a:normAutofit fontScale="85000" lnSpcReduction="20000"/>
          </a:bodyPr>
          <a:lstStyle/>
          <a:p>
            <a:pPr algn="just"/>
            <a:r>
              <a:rPr lang="en-US" dirty="0"/>
              <a:t>“Albert Kroon, product manager for the Dutch manufacturer, said in a statement that an investigation at the scene in Columbus determined that ‘excessive corrosion on the interior of the gondola support beam dangerously reduced the beam's wall thickness over the years.’ The ride was 18 years old. ‘This finally led to the catastrophic failure of the ride during operation,’ Kroon said.” (Janet </a:t>
            </a:r>
            <a:r>
              <a:rPr lang="en-US" dirty="0" err="1"/>
              <a:t>DiGiacomo</a:t>
            </a:r>
            <a:r>
              <a:rPr lang="en-US" dirty="0"/>
              <a:t>, CNN)</a:t>
            </a:r>
          </a:p>
        </p:txBody>
      </p:sp>
      <p:pic>
        <p:nvPicPr>
          <p:cNvPr id="5" name="Content Placeholder 4"/>
          <p:cNvPicPr>
            <a:picLocks noGrp="1" noChangeAspect="1"/>
          </p:cNvPicPr>
          <p:nvPr>
            <p:ph sz="half" idx="2"/>
          </p:nvPr>
        </p:nvPicPr>
        <p:blipFill>
          <a:blip r:embed="rId2"/>
          <a:stretch>
            <a:fillRect/>
          </a:stretch>
        </p:blipFill>
        <p:spPr>
          <a:xfrm>
            <a:off x="4495801" y="1581686"/>
            <a:ext cx="4458236" cy="4041758"/>
          </a:xfrm>
          <a:prstGeom prst="rect">
            <a:avLst/>
          </a:prstGeom>
        </p:spPr>
      </p:pic>
    </p:spTree>
    <p:extLst>
      <p:ext uri="{BB962C8B-B14F-4D97-AF65-F5344CB8AC3E}">
        <p14:creationId xmlns:p14="http://schemas.microsoft.com/office/powerpoint/2010/main" val="288795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6" presetClass="entr" presetSubtype="16"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680" y="1300429"/>
            <a:ext cx="2821429" cy="4257143"/>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2420" y="1307572"/>
            <a:ext cx="2807143" cy="4250000"/>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7741" y="2646100"/>
            <a:ext cx="4546916" cy="1534067"/>
          </a:xfrm>
          <a:prstGeom prst="roundRect">
            <a:avLst>
              <a:gd name="adj" fmla="val 16667"/>
            </a:avLst>
          </a:prstGeom>
          <a:ln w="76200">
            <a:solidFill>
              <a:schemeClr val="accent3">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1834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1+#ppt_w/2"/>
                                          </p:val>
                                        </p:tav>
                                        <p:tav tm="100000">
                                          <p:val>
                                            <p:strVal val="#ppt_x"/>
                                          </p:val>
                                        </p:tav>
                                      </p:tavLst>
                                    </p:anim>
                                    <p:anim calcmode="lin" valueType="num">
                                      <p:cBhvr additive="base">
                                        <p:cTn id="12" dur="75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53" presetClass="entr" presetSubtype="16"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3594" y="2674620"/>
            <a:ext cx="4038600" cy="3326130"/>
          </a:xfrm>
        </p:spPr>
        <p:txBody>
          <a:bodyPr>
            <a:normAutofit fontScale="92500"/>
          </a:bodyPr>
          <a:lstStyle/>
          <a:p>
            <a:r>
              <a:rPr lang="en-US" dirty="0"/>
              <a:t>Is it easily accessible?</a:t>
            </a:r>
          </a:p>
          <a:p>
            <a:r>
              <a:rPr lang="en-US" dirty="0"/>
              <a:t>Is it organized?</a:t>
            </a:r>
          </a:p>
          <a:p>
            <a:r>
              <a:rPr lang="en-US" dirty="0"/>
              <a:t>Is it clean?</a:t>
            </a:r>
          </a:p>
          <a:p>
            <a:r>
              <a:rPr lang="en-US" dirty="0"/>
              <a:t>Is it well stocked?</a:t>
            </a:r>
          </a:p>
          <a:p>
            <a:r>
              <a:rPr lang="en-US" dirty="0"/>
              <a:t>Is it regularly maintained?</a:t>
            </a:r>
          </a:p>
          <a:p>
            <a:r>
              <a:rPr lang="en-US" dirty="0"/>
              <a:t>Is your staff familiar with your particular crash cart?</a:t>
            </a:r>
          </a:p>
        </p:txBody>
      </p:sp>
      <p:pic>
        <p:nvPicPr>
          <p:cNvPr id="7" name="Picture 6"/>
          <p:cNvPicPr>
            <a:picLocks noChangeAspect="1"/>
          </p:cNvPicPr>
          <p:nvPr/>
        </p:nvPicPr>
        <p:blipFill>
          <a:blip r:embed="rId2"/>
          <a:stretch>
            <a:fillRect/>
          </a:stretch>
        </p:blipFill>
        <p:spPr>
          <a:xfrm>
            <a:off x="4422194" y="1746636"/>
            <a:ext cx="4557713" cy="3421856"/>
          </a:xfrm>
          <a:prstGeom prst="rect">
            <a:avLst/>
          </a:prstGeom>
        </p:spPr>
      </p:pic>
      <p:sp>
        <p:nvSpPr>
          <p:cNvPr id="8" name="TextBox 7"/>
          <p:cNvSpPr txBox="1"/>
          <p:nvPr/>
        </p:nvSpPr>
        <p:spPr>
          <a:xfrm>
            <a:off x="665328" y="1746636"/>
            <a:ext cx="3552254" cy="715581"/>
          </a:xfrm>
          <a:prstGeom prst="rect">
            <a:avLst/>
          </a:prstGeom>
          <a:noFill/>
        </p:spPr>
        <p:txBody>
          <a:bodyPr wrap="none" rtlCol="0">
            <a:spAutoFit/>
          </a:bodyPr>
          <a:lstStyle/>
          <a:p>
            <a:r>
              <a:rPr lang="en-US" sz="4050" u="sng" dirty="0">
                <a:effectLst>
                  <a:outerShdw blurRad="38100" dist="38100" dir="2700000" algn="tl">
                    <a:srgbClr val="000000">
                      <a:alpha val="43137"/>
                    </a:srgbClr>
                  </a:outerShdw>
                </a:effectLst>
              </a:rPr>
              <a:t>The Crash Cart</a:t>
            </a:r>
          </a:p>
        </p:txBody>
      </p:sp>
    </p:spTree>
    <p:extLst>
      <p:ext uri="{BB962C8B-B14F-4D97-AF65-F5344CB8AC3E}">
        <p14:creationId xmlns:p14="http://schemas.microsoft.com/office/powerpoint/2010/main" val="414159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
                                            <p:txEl>
                                              <p:pRg st="0" end="0"/>
                                            </p:txEl>
                                          </p:spTgt>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42" presetClass="entr" presetSubtype="0" fill="hold" grpId="0"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5" fill="hold">
                            <p:stCondLst>
                              <p:cond delay="5000"/>
                            </p:stCondLst>
                            <p:childTnLst>
                              <p:par>
                                <p:cTn id="36" presetID="42" presetClass="entr" presetSubtype="0"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1000"/>
                                        <p:tgtEl>
                                          <p:spTgt spid="3">
                                            <p:txEl>
                                              <p:pRg st="4" end="4"/>
                                            </p:txEl>
                                          </p:spTgt>
                                        </p:tgtEl>
                                      </p:cBhvr>
                                    </p:animEffect>
                                    <p:anim calcmode="lin" valueType="num">
                                      <p:cBhvr>
                                        <p:cTn id="3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1" fill="hold">
                            <p:stCondLst>
                              <p:cond delay="6000"/>
                            </p:stCondLst>
                            <p:childTnLst>
                              <p:par>
                                <p:cTn id="42" presetID="42" presetClass="entr" presetSubtype="0" fill="hold" grpId="0" nodeType="after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1000"/>
                                        <p:tgtEl>
                                          <p:spTgt spid="3">
                                            <p:txEl>
                                              <p:pRg st="5" end="5"/>
                                            </p:txEl>
                                          </p:spTgt>
                                        </p:tgtEl>
                                      </p:cBhvr>
                                    </p:animEffect>
                                    <p:anim calcmode="lin" valueType="num">
                                      <p:cBhvr>
                                        <p:cTn id="4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7" presetID="21" presetClass="entr" presetSubtype="2"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heel(2)">
                                      <p:cBhvr>
                                        <p:cTn id="4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rash cart checklis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671" y="1008371"/>
            <a:ext cx="3061940" cy="46537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0" name="TextBox 9"/>
          <p:cNvSpPr txBox="1"/>
          <p:nvPr/>
        </p:nvSpPr>
        <p:spPr>
          <a:xfrm>
            <a:off x="4667535" y="1559383"/>
            <a:ext cx="3843681" cy="715581"/>
          </a:xfrm>
          <a:prstGeom prst="rect">
            <a:avLst/>
          </a:prstGeom>
          <a:noFill/>
        </p:spPr>
        <p:txBody>
          <a:bodyPr wrap="none" rtlCol="0">
            <a:spAutoFit/>
          </a:bodyPr>
          <a:lstStyle/>
          <a:p>
            <a:r>
              <a:rPr lang="en-US" sz="4050" dirty="0">
                <a:effectLst>
                  <a:outerShdw blurRad="38100" dist="38100" dir="2700000" algn="tl">
                    <a:srgbClr val="000000">
                      <a:alpha val="43137"/>
                    </a:srgbClr>
                  </a:outerShdw>
                </a:effectLst>
              </a:rPr>
              <a:t>Your Equipment</a:t>
            </a:r>
          </a:p>
        </p:txBody>
      </p:sp>
      <p:pic>
        <p:nvPicPr>
          <p:cNvPr id="11" name="Picture 10"/>
          <p:cNvPicPr>
            <a:picLocks noChangeAspect="1"/>
          </p:cNvPicPr>
          <p:nvPr/>
        </p:nvPicPr>
        <p:blipFill>
          <a:blip r:embed="rId3"/>
          <a:stretch>
            <a:fillRect/>
          </a:stretch>
        </p:blipFill>
        <p:spPr>
          <a:xfrm>
            <a:off x="4667535" y="2471791"/>
            <a:ext cx="4075670" cy="3019565"/>
          </a:xfrm>
          <a:prstGeom prst="rect">
            <a:avLst/>
          </a:prstGeom>
          <a:ln>
            <a:noFill/>
          </a:ln>
          <a:effectLst>
            <a:softEdge rad="112500"/>
          </a:effectLst>
        </p:spPr>
      </p:pic>
    </p:spTree>
    <p:extLst>
      <p:ext uri="{BB962C8B-B14F-4D97-AF65-F5344CB8AC3E}">
        <p14:creationId xmlns:p14="http://schemas.microsoft.com/office/powerpoint/2010/main" val="180419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80">
                                          <p:stCondLst>
                                            <p:cond delay="0"/>
                                          </p:stCondLst>
                                        </p:cTn>
                                        <p:tgtEl>
                                          <p:spTgt spid="10">
                                            <p:txEl>
                                              <p:pRg st="0" end="0"/>
                                            </p:txEl>
                                          </p:spTgt>
                                        </p:tgtEl>
                                      </p:cBhvr>
                                    </p:animEffect>
                                    <p:anim calcmode="lin" valueType="num">
                                      <p:cBhvr>
                                        <p:cTn id="8" dur="1822" tmFilter="0,0; 0.14,0.36; 0.43,0.73; 0.71,0.91; 1.0,1.0">
                                          <p:stCondLst>
                                            <p:cond delay="0"/>
                                          </p:stCondLst>
                                        </p:cTn>
                                        <p:tgtEl>
                                          <p:spTgt spid="1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xEl>
                                              <p:pRg st="0" end="0"/>
                                            </p:txEl>
                                          </p:spTgt>
                                        </p:tgtEl>
                                      </p:cBhvr>
                                      <p:to x="100000" y="60000"/>
                                    </p:animScale>
                                    <p:animScale>
                                      <p:cBhvr>
                                        <p:cTn id="14" dur="166" decel="50000">
                                          <p:stCondLst>
                                            <p:cond delay="676"/>
                                          </p:stCondLst>
                                        </p:cTn>
                                        <p:tgtEl>
                                          <p:spTgt spid="10">
                                            <p:txEl>
                                              <p:pRg st="0" end="0"/>
                                            </p:txEl>
                                          </p:spTgt>
                                        </p:tgtEl>
                                      </p:cBhvr>
                                      <p:to x="100000" y="100000"/>
                                    </p:animScale>
                                    <p:animScale>
                                      <p:cBhvr>
                                        <p:cTn id="15" dur="26">
                                          <p:stCondLst>
                                            <p:cond delay="1312"/>
                                          </p:stCondLst>
                                        </p:cTn>
                                        <p:tgtEl>
                                          <p:spTgt spid="10">
                                            <p:txEl>
                                              <p:pRg st="0" end="0"/>
                                            </p:txEl>
                                          </p:spTgt>
                                        </p:tgtEl>
                                      </p:cBhvr>
                                      <p:to x="100000" y="80000"/>
                                    </p:animScale>
                                    <p:animScale>
                                      <p:cBhvr>
                                        <p:cTn id="16" dur="166" decel="50000">
                                          <p:stCondLst>
                                            <p:cond delay="1338"/>
                                          </p:stCondLst>
                                        </p:cTn>
                                        <p:tgtEl>
                                          <p:spTgt spid="10">
                                            <p:txEl>
                                              <p:pRg st="0" end="0"/>
                                            </p:txEl>
                                          </p:spTgt>
                                        </p:tgtEl>
                                      </p:cBhvr>
                                      <p:to x="100000" y="100000"/>
                                    </p:animScale>
                                    <p:animScale>
                                      <p:cBhvr>
                                        <p:cTn id="17" dur="26">
                                          <p:stCondLst>
                                            <p:cond delay="1642"/>
                                          </p:stCondLst>
                                        </p:cTn>
                                        <p:tgtEl>
                                          <p:spTgt spid="10">
                                            <p:txEl>
                                              <p:pRg st="0" end="0"/>
                                            </p:txEl>
                                          </p:spTgt>
                                        </p:tgtEl>
                                      </p:cBhvr>
                                      <p:to x="100000" y="90000"/>
                                    </p:animScale>
                                    <p:animScale>
                                      <p:cBhvr>
                                        <p:cTn id="18" dur="166" decel="50000">
                                          <p:stCondLst>
                                            <p:cond delay="1668"/>
                                          </p:stCondLst>
                                        </p:cTn>
                                        <p:tgtEl>
                                          <p:spTgt spid="10">
                                            <p:txEl>
                                              <p:pRg st="0" end="0"/>
                                            </p:txEl>
                                          </p:spTgt>
                                        </p:tgtEl>
                                      </p:cBhvr>
                                      <p:to x="100000" y="100000"/>
                                    </p:animScale>
                                    <p:animScale>
                                      <p:cBhvr>
                                        <p:cTn id="19" dur="26">
                                          <p:stCondLst>
                                            <p:cond delay="1808"/>
                                          </p:stCondLst>
                                        </p:cTn>
                                        <p:tgtEl>
                                          <p:spTgt spid="10">
                                            <p:txEl>
                                              <p:pRg st="0" end="0"/>
                                            </p:txEl>
                                          </p:spTgt>
                                        </p:tgtEl>
                                      </p:cBhvr>
                                      <p:to x="100000" y="95000"/>
                                    </p:animScale>
                                    <p:animScale>
                                      <p:cBhvr>
                                        <p:cTn id="20" dur="166" decel="50000">
                                          <p:stCondLst>
                                            <p:cond delay="1834"/>
                                          </p:stCondLst>
                                        </p:cTn>
                                        <p:tgtEl>
                                          <p:spTgt spid="10">
                                            <p:txEl>
                                              <p:pRg st="0" end="0"/>
                                            </p:txEl>
                                          </p:spTgt>
                                        </p:tgtEl>
                                      </p:cBhvr>
                                      <p:to x="100000" y="100000"/>
                                    </p:animScale>
                                  </p:childTnLst>
                                </p:cTn>
                              </p:par>
                              <p:par>
                                <p:cTn id="21" presetID="6" presetClass="entr" presetSubtype="16"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circle(in)">
                                      <p:cBhvr>
                                        <p:cTn id="23" dur="2000"/>
                                        <p:tgtEl>
                                          <p:spTgt spid="2050"/>
                                        </p:tgtEl>
                                      </p:cBhvr>
                                    </p:animEffect>
                                  </p:childTnLst>
                                </p:cTn>
                              </p:par>
                              <p:par>
                                <p:cTn id="24" presetID="6" presetClass="entr" presetSubtype="16"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607" t="3364" r="2859" b="3424"/>
          <a:stretch/>
        </p:blipFill>
        <p:spPr>
          <a:xfrm>
            <a:off x="2806213" y="2351681"/>
            <a:ext cx="3181742" cy="3220190"/>
          </a:xfrm>
          <a:prstGeom prst="rect">
            <a:avLst/>
          </a:prstGeom>
          <a:solidFill>
            <a:srgbClr val="FFFFFF">
              <a:shade val="85000"/>
            </a:srgbClr>
          </a:solidFill>
          <a:ln w="190500" cap="rnd">
            <a:solidFill>
              <a:schemeClr val="accent3">
                <a:lumMod val="75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a:stretch>
            <a:fillRect/>
          </a:stretch>
        </p:blipFill>
        <p:spPr>
          <a:xfrm>
            <a:off x="250727" y="944734"/>
            <a:ext cx="2290316" cy="2300021"/>
          </a:xfrm>
          <a:prstGeom prst="ellipse">
            <a:avLst/>
          </a:prstGeom>
          <a:ln>
            <a:noFill/>
          </a:ln>
          <a:effectLst>
            <a:softEdge rad="112500"/>
          </a:effectLst>
        </p:spPr>
      </p:pic>
      <p:pic>
        <p:nvPicPr>
          <p:cNvPr id="5" name="Picture 4"/>
          <p:cNvPicPr>
            <a:picLocks noChangeAspect="1"/>
          </p:cNvPicPr>
          <p:nvPr/>
        </p:nvPicPr>
        <p:blipFill rotWithShape="1">
          <a:blip r:embed="rId4"/>
          <a:srcRect l="20489" t="1264" r="15835"/>
          <a:stretch/>
        </p:blipFill>
        <p:spPr>
          <a:xfrm>
            <a:off x="6704463" y="944734"/>
            <a:ext cx="2108578" cy="32695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5"/>
          <p:cNvPicPr>
            <a:picLocks noChangeAspect="1"/>
          </p:cNvPicPr>
          <p:nvPr/>
        </p:nvPicPr>
        <p:blipFill>
          <a:blip r:embed="rId5"/>
          <a:stretch>
            <a:fillRect/>
          </a:stretch>
        </p:blipFill>
        <p:spPr>
          <a:xfrm rot="4553258" flipH="1" flipV="1">
            <a:off x="272503" y="3373912"/>
            <a:ext cx="2246763" cy="22467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6"/>
          <p:cNvPicPr>
            <a:picLocks noChangeAspect="1"/>
          </p:cNvPicPr>
          <p:nvPr/>
        </p:nvPicPr>
        <p:blipFill>
          <a:blip r:embed="rId6"/>
          <a:stretch>
            <a:fillRect/>
          </a:stretch>
        </p:blipFill>
        <p:spPr>
          <a:xfrm>
            <a:off x="6459442" y="4579180"/>
            <a:ext cx="2517373" cy="1201500"/>
          </a:xfrm>
          <a:prstGeom prst="rect">
            <a:avLst/>
          </a:prstGeom>
          <a:ln>
            <a:noFill/>
          </a:ln>
          <a:effectLst>
            <a:softEdge rad="112500"/>
          </a:effectLst>
        </p:spPr>
      </p:pic>
      <p:pic>
        <p:nvPicPr>
          <p:cNvPr id="8" name="Picture 7"/>
          <p:cNvPicPr>
            <a:picLocks noChangeAspect="1"/>
          </p:cNvPicPr>
          <p:nvPr/>
        </p:nvPicPr>
        <p:blipFill>
          <a:blip r:embed="rId7"/>
          <a:stretch>
            <a:fillRect/>
          </a:stretch>
        </p:blipFill>
        <p:spPr>
          <a:xfrm>
            <a:off x="3125017" y="1210279"/>
            <a:ext cx="2686050" cy="9572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3927340" y="5629846"/>
            <a:ext cx="1000595" cy="253916"/>
          </a:xfrm>
          <a:prstGeom prst="rect">
            <a:avLst/>
          </a:prstGeom>
          <a:noFill/>
        </p:spPr>
        <p:txBody>
          <a:bodyPr wrap="none" rtlCol="0">
            <a:spAutoFit/>
          </a:bodyPr>
          <a:lstStyle/>
          <a:p>
            <a:r>
              <a:rPr lang="en-US" sz="1050" dirty="0"/>
              <a:t>JADA, Vol. 141</a:t>
            </a:r>
          </a:p>
        </p:txBody>
      </p:sp>
    </p:spTree>
    <p:extLst>
      <p:ext uri="{BB962C8B-B14F-4D97-AF65-F5344CB8AC3E}">
        <p14:creationId xmlns:p14="http://schemas.microsoft.com/office/powerpoint/2010/main" val="215084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2000"/>
                            </p:stCondLst>
                            <p:childTnLst>
                              <p:par>
                                <p:cTn id="12" presetID="2" presetClass="entr" presetSubtype="3"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1+#ppt_w/2"/>
                                          </p:val>
                                        </p:tav>
                                        <p:tav tm="100000">
                                          <p:val>
                                            <p:strVal val="#ppt_x"/>
                                          </p:val>
                                        </p:tav>
                                      </p:tavLst>
                                    </p:anim>
                                    <p:anim calcmode="lin" valueType="num">
                                      <p:cBhvr additive="base">
                                        <p:cTn id="15" dur="1000" fill="hold"/>
                                        <p:tgtEl>
                                          <p:spTgt spid="5"/>
                                        </p:tgtEl>
                                        <p:attrNameLst>
                                          <p:attrName>ppt_y</p:attrName>
                                        </p:attrNameLst>
                                      </p:cBhvr>
                                      <p:tavLst>
                                        <p:tav tm="0">
                                          <p:val>
                                            <p:strVal val="0-#ppt_h/2"/>
                                          </p:val>
                                        </p:tav>
                                        <p:tav tm="100000">
                                          <p:val>
                                            <p:strVal val="#ppt_y"/>
                                          </p:val>
                                        </p:tav>
                                      </p:tavLst>
                                    </p:anim>
                                  </p:childTnLst>
                                </p:cTn>
                              </p:par>
                              <p:par>
                                <p:cTn id="16" presetID="2" presetClass="entr" presetSubtype="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1+#ppt_w/2"/>
                                          </p:val>
                                        </p:tav>
                                        <p:tav tm="100000">
                                          <p:val>
                                            <p:strVal val="#ppt_x"/>
                                          </p:val>
                                        </p:tav>
                                      </p:tavLst>
                                    </p:anim>
                                    <p:anim calcmode="lin" valueType="num">
                                      <p:cBhvr additive="base">
                                        <p:cTn id="19" dur="1000" fill="hold"/>
                                        <p:tgtEl>
                                          <p:spTgt spid="7"/>
                                        </p:tgtEl>
                                        <p:attrNameLst>
                                          <p:attrName>ppt_y</p:attrName>
                                        </p:attrNameLst>
                                      </p:cBhvr>
                                      <p:tavLst>
                                        <p:tav tm="0">
                                          <p:val>
                                            <p:strVal val="1+#ppt_h/2"/>
                                          </p:val>
                                        </p:tav>
                                        <p:tav tm="100000">
                                          <p:val>
                                            <p:strVal val="#ppt_y"/>
                                          </p:val>
                                        </p:tav>
                                      </p:tavLst>
                                    </p:anim>
                                  </p:childTnLst>
                                </p:cTn>
                              </p:par>
                              <p:par>
                                <p:cTn id="20" presetID="2" presetClass="entr" presetSubtype="9"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0-#ppt_w/2"/>
                                          </p:val>
                                        </p:tav>
                                        <p:tav tm="100000">
                                          <p:val>
                                            <p:strVal val="#ppt_x"/>
                                          </p:val>
                                        </p:tav>
                                      </p:tavLst>
                                    </p:anim>
                                    <p:anim calcmode="lin" valueType="num">
                                      <p:cBhvr additive="base">
                                        <p:cTn id="23" dur="1000" fill="hold"/>
                                        <p:tgtEl>
                                          <p:spTgt spid="3"/>
                                        </p:tgtEl>
                                        <p:attrNameLst>
                                          <p:attrName>ppt_y</p:attrName>
                                        </p:attrNameLst>
                                      </p:cBhvr>
                                      <p:tavLst>
                                        <p:tav tm="0">
                                          <p:val>
                                            <p:strVal val="0-#ppt_h/2"/>
                                          </p:val>
                                        </p:tav>
                                        <p:tav tm="100000">
                                          <p:val>
                                            <p:strVal val="#ppt_y"/>
                                          </p:val>
                                        </p:tav>
                                      </p:tavLst>
                                    </p:anim>
                                  </p:childTnLst>
                                </p:cTn>
                              </p:par>
                              <p:par>
                                <p:cTn id="24" presetID="2" presetClass="entr" presetSubtype="12"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000" fill="hold"/>
                                        <p:tgtEl>
                                          <p:spTgt spid="6"/>
                                        </p:tgtEl>
                                        <p:attrNameLst>
                                          <p:attrName>ppt_x</p:attrName>
                                        </p:attrNameLst>
                                      </p:cBhvr>
                                      <p:tavLst>
                                        <p:tav tm="0">
                                          <p:val>
                                            <p:strVal val="0-#ppt_w/2"/>
                                          </p:val>
                                        </p:tav>
                                        <p:tav tm="100000">
                                          <p:val>
                                            <p:strVal val="#ppt_x"/>
                                          </p:val>
                                        </p:tav>
                                      </p:tavLst>
                                    </p:anim>
                                    <p:anim calcmode="lin" valueType="num">
                                      <p:cBhvr additive="base">
                                        <p:cTn id="27" dur="1000" fill="hold"/>
                                        <p:tgtEl>
                                          <p:spTgt spid="6"/>
                                        </p:tgtEl>
                                        <p:attrNameLst>
                                          <p:attrName>ppt_y</p:attrName>
                                        </p:attrNameLst>
                                      </p:cBhvr>
                                      <p:tavLst>
                                        <p:tav tm="0">
                                          <p:val>
                                            <p:strVal val="1+#ppt_h/2"/>
                                          </p:val>
                                        </p:tav>
                                        <p:tav tm="100000">
                                          <p:val>
                                            <p:strVal val="#ppt_y"/>
                                          </p:val>
                                        </p:tav>
                                      </p:tavLst>
                                    </p:anim>
                                  </p:childTnLst>
                                </p:cTn>
                              </p:par>
                              <p:par>
                                <p:cTn id="28" presetID="2" presetClass="entr" presetSubtype="1"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1000" fill="hold"/>
                                        <p:tgtEl>
                                          <p:spTgt spid="8"/>
                                        </p:tgtEl>
                                        <p:attrNameLst>
                                          <p:attrName>ppt_x</p:attrName>
                                        </p:attrNameLst>
                                      </p:cBhvr>
                                      <p:tavLst>
                                        <p:tav tm="0">
                                          <p:val>
                                            <p:strVal val="#ppt_x"/>
                                          </p:val>
                                        </p:tav>
                                        <p:tav tm="100000">
                                          <p:val>
                                            <p:strVal val="#ppt_x"/>
                                          </p:val>
                                        </p:tav>
                                      </p:tavLst>
                                    </p:anim>
                                    <p:anim calcmode="lin" valueType="num">
                                      <p:cBhvr additive="base">
                                        <p:cTn id="31"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9281"/>
            <a:ext cx="8229600" cy="594008"/>
          </a:xfrm>
        </p:spPr>
        <p:txBody>
          <a:bodyPr>
            <a:normAutofit fontScale="90000"/>
          </a:bodyPr>
          <a:lstStyle/>
          <a:p>
            <a:pPr algn="ctr"/>
            <a:r>
              <a:rPr lang="en-US" dirty="0">
                <a:latin typeface="+mn-lt"/>
              </a:rPr>
              <a:t>Emergency Plan</a:t>
            </a:r>
          </a:p>
        </p:txBody>
      </p:sp>
      <p:pic>
        <p:nvPicPr>
          <p:cNvPr id="1026" name="Picture 2" descr="Image result for Emergency Pla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84318" y="1968202"/>
            <a:ext cx="3375365" cy="3940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68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14" presetClass="entr" presetSubtype="1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2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ctrTitle"/>
          </p:nvPr>
        </p:nvSpPr>
        <p:spPr/>
        <p:txBody>
          <a:bodyPr>
            <a:normAutofit fontScale="90000"/>
          </a:bodyPr>
          <a:lstStyle/>
          <a:p>
            <a:r>
              <a:rPr lang="en-US"/>
              <a:t>TIPS TO DECREASE CHANCE</a:t>
            </a:r>
            <a:br>
              <a:rPr lang="en-US"/>
            </a:br>
            <a:r>
              <a:rPr lang="en-US"/>
              <a:t>OF BEING</a:t>
            </a:r>
            <a:br>
              <a:rPr lang="en-US"/>
            </a:br>
            <a:r>
              <a:rPr lang="en-US"/>
              <a:t>NAMED IN A LAWSUIT, AND</a:t>
            </a:r>
            <a:br>
              <a:rPr lang="en-US"/>
            </a:br>
            <a:r>
              <a:rPr lang="en-US"/>
              <a:t>HOW TO SURVIVE</a:t>
            </a:r>
            <a:br>
              <a:rPr lang="en-US"/>
            </a:br>
            <a:r>
              <a:rPr lang="en-US"/>
              <a:t>IF YOU ARE NAMED</a:t>
            </a:r>
            <a:br>
              <a:rPr lang="en-US"/>
            </a:br>
            <a:endParaRPr lang="en-US" dirty="0"/>
          </a:p>
        </p:txBody>
      </p:sp>
      <p:sp>
        <p:nvSpPr>
          <p:cNvPr id="7" name="Subtitle 6"/>
          <p:cNvSpPr>
            <a:spLocks noGrp="1"/>
          </p:cNvSpPr>
          <p:nvPr>
            <p:ph type="subTitle" idx="1"/>
          </p:nvPr>
        </p:nvSpPr>
        <p:spPr>
          <a:xfrm>
            <a:off x="644652" y="1752600"/>
            <a:ext cx="7854696" cy="2552700"/>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000" b="1" dirty="0">
                <a:ln w="9525">
                  <a:solidFill>
                    <a:schemeClr val="bg1"/>
                  </a:solidFill>
                  <a:prstDash val="solid"/>
                </a:ln>
                <a:effectLst>
                  <a:outerShdw blurRad="12700" dist="38100" dir="2700000" algn="tl" rotWithShape="0">
                    <a:schemeClr val="bg1">
                      <a:lumMod val="50000"/>
                    </a:schemeClr>
                  </a:outerShdw>
                </a:effectLst>
              </a:rPr>
              <a:t> </a:t>
            </a:r>
            <a:r>
              <a:rPr lang="en-US" dirty="0"/>
              <a:t>Risk Management for the OMS</a:t>
            </a:r>
            <a:r>
              <a:rPr lang="en-US" sz="14400" b="1" dirty="0">
                <a:ln w="9525">
                  <a:solidFill>
                    <a:schemeClr val="accent3"/>
                  </a:solidFill>
                  <a:prstDash val="solid"/>
                </a:ln>
                <a:effectLst>
                  <a:outerShdw blurRad="12700" dist="38100" dir="2700000" algn="tl" rotWithShape="0">
                    <a:schemeClr val="bg1">
                      <a:lumMod val="50000"/>
                    </a:schemeClr>
                  </a:outerShdw>
                </a:effectLst>
              </a:rPr>
              <a:t>.</a:t>
            </a:r>
          </a:p>
        </p:txBody>
      </p:sp>
      <p:sp>
        <p:nvSpPr>
          <p:cNvPr id="3" name="TextBox 2"/>
          <p:cNvSpPr txBox="1"/>
          <p:nvPr/>
        </p:nvSpPr>
        <p:spPr>
          <a:xfrm>
            <a:off x="1752600" y="3124200"/>
            <a:ext cx="5852169" cy="1323439"/>
          </a:xfrm>
          <a:prstGeom prst="rect">
            <a:avLst/>
          </a:prstGeom>
          <a:noFill/>
        </p:spPr>
        <p:txBody>
          <a:bodyPr wrap="square" rtlCol="0">
            <a:spAutoFit/>
          </a:bodyPr>
          <a:lstStyle/>
          <a:p>
            <a:pPr algn="ctr"/>
            <a:endParaRPr lang="en-US" sz="4400" b="1" dirty="0">
              <a:ln/>
              <a:solidFill>
                <a:schemeClr val="accent3"/>
              </a:solidFill>
            </a:endParaRPr>
          </a:p>
          <a:p>
            <a:pPr algn="ctr"/>
            <a:r>
              <a:rPr lang="en-US" b="1" dirty="0">
                <a:ln/>
                <a:solidFill>
                  <a:schemeClr val="accent3"/>
                </a:solidFill>
              </a:rPr>
              <a:t>August 13, 2017</a:t>
            </a:r>
          </a:p>
          <a:p>
            <a:endParaRPr lang="en-US" dirty="0"/>
          </a:p>
        </p:txBody>
      </p:sp>
    </p:spTree>
    <p:extLst>
      <p:ext uri="{BB962C8B-B14F-4D97-AF65-F5344CB8AC3E}">
        <p14:creationId xmlns:p14="http://schemas.microsoft.com/office/powerpoint/2010/main" val="121436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4911" y="1210990"/>
            <a:ext cx="8305800" cy="857250"/>
          </a:xfrm>
        </p:spPr>
        <p:txBody>
          <a:bodyPr>
            <a:normAutofit/>
          </a:bodyPr>
          <a:lstStyle/>
          <a:p>
            <a:pPr algn="ctr"/>
            <a:r>
              <a:rPr lang="en-US" sz="4500" dirty="0">
                <a:effectLst>
                  <a:outerShdw blurRad="38100" dist="38100" dir="2700000" algn="tl">
                    <a:srgbClr val="000000">
                      <a:alpha val="43137"/>
                    </a:srgbClr>
                  </a:outerShdw>
                </a:effectLst>
                <a:latin typeface="+mn-lt"/>
              </a:rPr>
              <a:t>What’s the Plan?</a:t>
            </a:r>
          </a:p>
        </p:txBody>
      </p:sp>
      <p:sp>
        <p:nvSpPr>
          <p:cNvPr id="4" name="TextBox 3"/>
          <p:cNvSpPr txBox="1"/>
          <p:nvPr/>
        </p:nvSpPr>
        <p:spPr>
          <a:xfrm>
            <a:off x="3801776" y="2097849"/>
            <a:ext cx="1826654" cy="415498"/>
          </a:xfrm>
          <a:prstGeom prst="rect">
            <a:avLst/>
          </a:prstGeom>
          <a:noFill/>
        </p:spPr>
        <p:txBody>
          <a:bodyPr wrap="none" rtlCol="0">
            <a:spAutoFit/>
          </a:bodyPr>
          <a:lstStyle/>
          <a:p>
            <a:r>
              <a:rPr lang="en-US" sz="2100" dirty="0"/>
              <a:t>Who calls 911?</a:t>
            </a:r>
          </a:p>
        </p:txBody>
      </p:sp>
      <p:sp>
        <p:nvSpPr>
          <p:cNvPr id="5" name="TextBox 4"/>
          <p:cNvSpPr txBox="1"/>
          <p:nvPr/>
        </p:nvSpPr>
        <p:spPr>
          <a:xfrm>
            <a:off x="2330809" y="2443964"/>
            <a:ext cx="4538422" cy="415498"/>
          </a:xfrm>
          <a:prstGeom prst="rect">
            <a:avLst/>
          </a:prstGeom>
          <a:noFill/>
        </p:spPr>
        <p:txBody>
          <a:bodyPr wrap="none" rtlCol="0">
            <a:spAutoFit/>
          </a:bodyPr>
          <a:lstStyle/>
          <a:p>
            <a:r>
              <a:rPr lang="en-US" sz="2100" dirty="0"/>
              <a:t>What information is communicated? </a:t>
            </a:r>
          </a:p>
        </p:txBody>
      </p:sp>
      <p:sp>
        <p:nvSpPr>
          <p:cNvPr id="6" name="TextBox 5"/>
          <p:cNvSpPr txBox="1"/>
          <p:nvPr/>
        </p:nvSpPr>
        <p:spPr>
          <a:xfrm>
            <a:off x="1387571" y="2905975"/>
            <a:ext cx="6418360" cy="415498"/>
          </a:xfrm>
          <a:prstGeom prst="rect">
            <a:avLst/>
          </a:prstGeom>
          <a:noFill/>
        </p:spPr>
        <p:txBody>
          <a:bodyPr wrap="none" rtlCol="0">
            <a:spAutoFit/>
          </a:bodyPr>
          <a:lstStyle/>
          <a:p>
            <a:r>
              <a:rPr lang="en-US" sz="2100" dirty="0"/>
              <a:t>What is done with other patients/people in the office?</a:t>
            </a:r>
          </a:p>
        </p:txBody>
      </p:sp>
      <p:sp>
        <p:nvSpPr>
          <p:cNvPr id="7" name="TextBox 6"/>
          <p:cNvSpPr txBox="1"/>
          <p:nvPr/>
        </p:nvSpPr>
        <p:spPr>
          <a:xfrm>
            <a:off x="2816567" y="3367987"/>
            <a:ext cx="3554948" cy="415498"/>
          </a:xfrm>
          <a:prstGeom prst="rect">
            <a:avLst/>
          </a:prstGeom>
          <a:noFill/>
        </p:spPr>
        <p:txBody>
          <a:bodyPr wrap="none" rtlCol="0">
            <a:spAutoFit/>
          </a:bodyPr>
          <a:lstStyle/>
          <a:p>
            <a:r>
              <a:rPr lang="en-US" sz="2100" dirty="0"/>
              <a:t>Who meets EMS at the door?</a:t>
            </a:r>
          </a:p>
        </p:txBody>
      </p:sp>
      <p:sp>
        <p:nvSpPr>
          <p:cNvPr id="8" name="TextBox 7"/>
          <p:cNvSpPr txBox="1"/>
          <p:nvPr/>
        </p:nvSpPr>
        <p:spPr>
          <a:xfrm>
            <a:off x="1874209" y="3829998"/>
            <a:ext cx="5819542" cy="415498"/>
          </a:xfrm>
          <a:prstGeom prst="rect">
            <a:avLst/>
          </a:prstGeom>
          <a:noFill/>
        </p:spPr>
        <p:txBody>
          <a:bodyPr wrap="none" rtlCol="0">
            <a:spAutoFit/>
          </a:bodyPr>
          <a:lstStyle/>
          <a:p>
            <a:r>
              <a:rPr lang="en-US" sz="2100" dirty="0"/>
              <a:t>What information is provided to EMS on arrival?</a:t>
            </a:r>
          </a:p>
        </p:txBody>
      </p:sp>
      <p:sp>
        <p:nvSpPr>
          <p:cNvPr id="9" name="TextBox 8"/>
          <p:cNvSpPr txBox="1"/>
          <p:nvPr/>
        </p:nvSpPr>
        <p:spPr>
          <a:xfrm>
            <a:off x="2330810" y="4222413"/>
            <a:ext cx="4625625" cy="415498"/>
          </a:xfrm>
          <a:prstGeom prst="rect">
            <a:avLst/>
          </a:prstGeom>
          <a:noFill/>
        </p:spPr>
        <p:txBody>
          <a:bodyPr wrap="none" rtlCol="0">
            <a:spAutoFit/>
          </a:bodyPr>
          <a:lstStyle/>
          <a:p>
            <a:r>
              <a:rPr lang="en-US" sz="2100" dirty="0"/>
              <a:t>What documentation is given to EMS?</a:t>
            </a:r>
          </a:p>
        </p:txBody>
      </p:sp>
      <p:pic>
        <p:nvPicPr>
          <p:cNvPr id="10" name="Picture 9"/>
          <p:cNvPicPr>
            <a:picLocks noChangeAspect="1"/>
          </p:cNvPicPr>
          <p:nvPr/>
        </p:nvPicPr>
        <p:blipFill>
          <a:blip r:embed="rId3"/>
          <a:stretch>
            <a:fillRect/>
          </a:stretch>
        </p:blipFill>
        <p:spPr>
          <a:xfrm>
            <a:off x="3940208" y="4614829"/>
            <a:ext cx="1263584" cy="1263584"/>
          </a:xfrm>
          <a:prstGeom prst="rect">
            <a:avLst/>
          </a:prstGeom>
        </p:spPr>
      </p:pic>
    </p:spTree>
    <p:extLst>
      <p:ext uri="{BB962C8B-B14F-4D97-AF65-F5344CB8AC3E}">
        <p14:creationId xmlns:p14="http://schemas.microsoft.com/office/powerpoint/2010/main" val="146423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grpId="0" nodeType="withEffect">
                                  <p:stCondLst>
                                    <p:cond delay="1000"/>
                                  </p:stCondLst>
                                  <p:childTnLst>
                                    <p:animMotion origin="layout" path="M -6.25E-7 1.85185E-6 C -0.09726 -0.06482 -0.1944 -0.1294 -0.25612 -0.1169 C -0.31784 -0.10463 -0.34583 0.08842 -0.37044 0.07384 C -0.39505 0.05903 -0.41966 -0.20417 -0.40391 -0.20509 C -0.38802 -0.20625 -0.26732 -0.00533 -0.27578 0.06759 C -0.28424 0.14051 -0.45365 0.17824 -0.45456 0.23171 C -0.4556 0.28495 -0.2862 0.32477 -0.28151 0.3875 C -0.27695 0.45046 -0.47383 0.60463 -0.42695 0.60903 C -0.37995 0.61342 -0.14232 0.42523 -6.25E-7 0.41412 C 0.14232 0.40324 0.36367 0.56597 0.42695 0.54352 C 0.49024 0.52083 0.42774 0.26643 0.37969 0.27893 C 0.33151 0.2912 0.16719 0.64537 0.13841 0.61736 C 0.10977 0.58935 0.15846 0.20463 0.20768 0.11065 C 0.2569 0.01666 0.46771 0.07176 0.43385 0.05324 C 0.4 0.03472 0.22266 0.08565 0.00456 1.85185E-6 " pathEditMode="relative" rAng="0" ptsTypes="AAAAAAAAAAAAAAA">
                                      <p:cBhvr>
                                        <p:cTn id="11" dur="5000" fill="hold"/>
                                        <p:tgtEl>
                                          <p:spTgt spid="4"/>
                                        </p:tgtEl>
                                        <p:attrNameLst>
                                          <p:attrName>ppt_x</p:attrName>
                                          <p:attrName>ppt_y</p:attrName>
                                        </p:attrNameLst>
                                      </p:cBhvr>
                                      <p:rCtr x="-52" y="20671"/>
                                    </p:animMotion>
                                  </p:childTnLst>
                                </p:cTn>
                              </p:par>
                              <p:par>
                                <p:cTn id="12" presetID="0" presetClass="path" presetSubtype="0" accel="50000" decel="50000" fill="hold" grpId="0" nodeType="withEffect">
                                  <p:stCondLst>
                                    <p:cond delay="1500"/>
                                  </p:stCondLst>
                                  <p:childTnLst>
                                    <p:animMotion origin="layout" path="M 0 2.22222E-6 C -0.07214 0.05092 -0.14427 0.10231 -0.15339 0.17847 C -0.16263 0.25463 -0.11003 0.45509 -0.05534 0.45741 C -0.00104 0.45972 0.11901 0.18773 0.17422 0.19282 C 0.2293 0.19768 0.30495 0.43194 0.27565 0.48819 C 0.24648 0.54467 -0.00742 0.62268 -0.00117 0.53102 C 0.00482 0.43981 0.23984 -0.0294 0.31263 -0.05949 C 0.38555 -0.08959 0.45768 0.38078 0.43607 0.35069 C 0.41432 0.3206 0.30352 -0.13959 0.18229 -0.24005 C 0.06094 -0.34051 -0.22331 -0.33334 -0.29206 -0.25232 C -0.36055 -0.1713 -0.22786 0.11412 -0.22956 0.24629 C -0.23138 0.37824 -0.2651 0.55463 -0.30234 0.53935 C -0.33958 0.52453 -0.44323 0.29467 -0.45221 0.15602 C -0.46133 0.0169 -0.43164 -0.26898 -0.35651 -0.29329 C -0.28138 -0.31759 0.08542 0.0537 -0.00117 0.00995 " pathEditMode="relative" rAng="0" ptsTypes="AAAAAAAAAAAAAAA">
                                      <p:cBhvr>
                                        <p:cTn id="13" dur="5000" fill="hold"/>
                                        <p:tgtEl>
                                          <p:spTgt spid="5"/>
                                        </p:tgtEl>
                                        <p:attrNameLst>
                                          <p:attrName>ppt_x</p:attrName>
                                          <p:attrName>ppt_y</p:attrName>
                                        </p:attrNameLst>
                                      </p:cBhvr>
                                      <p:rCtr x="-703" y="12940"/>
                                    </p:animMotion>
                                  </p:childTnLst>
                                </p:cTn>
                              </p:par>
                              <p:par>
                                <p:cTn id="14" presetID="0" presetClass="path" presetSubtype="0" accel="50000" decel="50000" fill="hold" grpId="0" nodeType="withEffect">
                                  <p:stCondLst>
                                    <p:cond delay="2000"/>
                                  </p:stCondLst>
                                  <p:childTnLst>
                                    <p:animMotion origin="layout" path="M 0 -2.59259E-6 C 0.05156 -0.00115 -0.16849 0.12917 -0.15924 0.20301 C -0.15 0.27685 0.08216 0.42084 0.05534 0.44306 C 0.02865 0.46528 -0.26055 0.46875 -0.31966 0.33635 C -0.37865 0.20394 -0.34792 -0.23565 -0.29883 -0.35069 C -0.24974 -0.46597 -0.00716 -0.40764 -0.02539 -0.35486 C -0.04362 -0.30231 -0.34232 -0.14977 -0.40846 -0.03495 C -0.47461 0.07986 -0.49492 0.31435 -0.42227 0.33426 C -0.34974 0.35417 -0.09805 0.05972 0.02643 0.08403 C 0.15117 0.10834 0.26042 0.55209 0.32539 0.47986 C 0.39036 0.40787 0.43854 -0.20903 0.41654 -0.34884 C 0.39466 -0.48842 0.25247 -0.39398 0.19388 -0.35903 C 0.13516 -0.32407 0.11862 -0.13379 0.06458 -0.13958 C 0.01055 -0.14537 -0.0625 -0.40764 -0.13034 -0.39398 C -0.19831 -0.38009 -0.325 -0.17291 -0.34271 -0.0574 C -0.36055 0.0581 -0.21576 0.2551 -0.23659 0.29954 C -0.25755 0.34398 -0.50742 0.25903 -0.46849 0.20926 C -0.42943 0.15926 -0.05156 0.00093 0 -2.59259E-6 Z " pathEditMode="relative" rAng="0" ptsTypes="AAAAAAAAAAAAAAAAAA">
                                      <p:cBhvr>
                                        <p:cTn id="15" dur="5000" fill="hold"/>
                                        <p:tgtEl>
                                          <p:spTgt spid="6"/>
                                        </p:tgtEl>
                                        <p:attrNameLst>
                                          <p:attrName>ppt_x</p:attrName>
                                          <p:attrName>ppt_y</p:attrName>
                                        </p:attrNameLst>
                                      </p:cBhvr>
                                      <p:rCtr x="-2539" y="3241"/>
                                    </p:animMotion>
                                  </p:childTnLst>
                                </p:cTn>
                              </p:par>
                              <p:par>
                                <p:cTn id="16" presetID="0" presetClass="path" presetSubtype="0" accel="50000" decel="50000" fill="hold" grpId="0" nodeType="withEffect">
                                  <p:stCondLst>
                                    <p:cond delay="2500"/>
                                  </p:stCondLst>
                                  <p:childTnLst>
                                    <p:animMotion origin="layout" path="M 0 2.59259E-6 C -0.02786 0.11481 0.14401 0.33356 0.20651 0.33634 C 0.26888 0.33912 0.38112 0.06018 0.375 0.01643 C 0.36888 -0.02732 0.20885 0.15995 0.16966 0.07384 C 0.13034 -0.01227 0.09805 -0.43472 0.13958 -0.50047 C 0.18112 -0.56597 0.37031 -0.45949 0.41862 -0.31991 C 0.46719 -0.18056 0.50885 0.23217 0.43034 0.33634 C 0.35195 0.44074 -0.00404 0.36643 -0.05182 0.30555 C -0.09974 0.24467 0.17695 0.09236 0.1431 -0.02871 C 0.10911 -0.14977 -0.17201 -0.39653 -0.25612 -0.42037 C -0.3401 -0.44445 -0.3638 -0.25764 -0.36107 -0.17222 C -0.35833 -0.08681 -0.275 0.10694 -0.23997 0.09236 C -0.20508 0.07754 -0.12174 -0.17199 -0.15117 -0.26042 C -0.18047 -0.34908 -0.3694 -0.51505 -0.41654 -0.43889 C -0.46354 -0.36273 -0.48034 0.0618 -0.43372 0.19699 C -0.38737 0.33194 -0.18242 0.40393 -0.13724 0.37129 C -0.09206 0.33842 -0.10781 0.00764 -0.16263 2.59259E-6 C -0.21836 -0.00741 -0.54714 0.27754 -0.47187 0.32615 C -0.39661 0.37477 0.1487 0.4044 0.28958 0.2912 C 0.43047 0.17801 0.42214 -0.30533 0.3737 -0.35278 C 0.32552 -0.40023 0.02786 -0.11482 0 2.59259E-6 Z " pathEditMode="relative" rAng="0" ptsTypes="AAAAAAAAAAAAAAAAAAAAA">
                                      <p:cBhvr>
                                        <p:cTn id="17" dur="5000" fill="hold"/>
                                        <p:tgtEl>
                                          <p:spTgt spid="7"/>
                                        </p:tgtEl>
                                        <p:attrNameLst>
                                          <p:attrName>ppt_x</p:attrName>
                                          <p:attrName>ppt_y</p:attrName>
                                        </p:attrNameLst>
                                      </p:cBhvr>
                                      <p:rCtr x="-443" y="-6597"/>
                                    </p:animMotion>
                                  </p:childTnLst>
                                </p:cTn>
                              </p:par>
                              <p:par>
                                <p:cTn id="18" presetID="0" presetClass="path" presetSubtype="0" accel="50000" decel="50000" fill="hold" grpId="0" nodeType="withEffect">
                                  <p:stCondLst>
                                    <p:cond delay="3000"/>
                                  </p:stCondLst>
                                  <p:childTnLst>
                                    <p:animMotion origin="layout" path="M -2.5E-6 -2.22222E-6 C 0.05469 -0.08194 0.17435 -0.21597 0.1905 -0.30972 C 0.20664 -0.40347 0.175 -0.5368 0.09688 -0.56203 C 0.01875 -0.58727 -0.1983 -0.45278 -0.27799 -0.4618 C -0.35781 -0.47037 -0.39687 -0.58796 -0.38177 -0.61551 C -0.36692 -0.64282 -0.18086 -0.69699 -0.18802 -0.62801 C -0.19544 -0.55856 -0.44323 -0.33958 -0.42461 -0.19907 C -0.40599 -0.05833 -0.08268 0.14699 -0.07604 0.21551 C -0.06966 0.2838 -0.44271 0.30579 -0.38541 0.21134 C -0.32799 0.1169 0.13503 -0.36065 0.26771 -0.35069 C 0.40052 -0.34097 0.43985 0.18403 0.41081 0.2706 C 0.38177 0.35741 0.09349 0.3081 0.09349 0.17014 C 0.09349 0.03241 0.41055 -0.43148 0.41081 -0.55602 C 0.41094 -0.68009 0.11524 -0.66713 0.09453 -0.57662 C 0.07409 -0.48565 0.32604 -0.1368 0.28737 -0.01018 C 0.24857 0.11621 -0.08971 0.18033 -0.13724 0.18241 C -0.18489 0.18449 -0.05455 0.08218 -2.5E-6 -2.22222E-6 Z " pathEditMode="relative" rAng="0" ptsTypes="AAAAAAAAAAAAAAAAA">
                                      <p:cBhvr>
                                        <p:cTn id="19" dur="5000" fill="hold"/>
                                        <p:tgtEl>
                                          <p:spTgt spid="8"/>
                                        </p:tgtEl>
                                        <p:attrNameLst>
                                          <p:attrName>ppt_x</p:attrName>
                                          <p:attrName>ppt_y</p:attrName>
                                        </p:attrNameLst>
                                      </p:cBhvr>
                                      <p:rCtr x="-286" y="-17407"/>
                                    </p:animMotion>
                                  </p:childTnLst>
                                </p:cTn>
                              </p:par>
                              <p:par>
                                <p:cTn id="20" presetID="0" presetClass="path" presetSubtype="0" accel="50000" decel="50000" fill="hold" grpId="0" nodeType="withEffect">
                                  <p:stCondLst>
                                    <p:cond delay="3500"/>
                                  </p:stCondLst>
                                  <p:childTnLst>
                                    <p:animMotion origin="layout" path="M 2.08333E-6 -1.11111E-6 C 0.10508 -0.13217 0.33971 -0.47222 0.33815 -0.59074 C 0.33659 -0.70949 0.06771 -0.73518 -0.00925 -0.7118 C -0.0862 -0.68819 -0.1819 -0.55324 -0.12344 -0.4493 C -0.06498 -0.34537 0.25521 -0.19305 0.34153 -0.08819 C 0.42799 0.0169 0.46497 0.14908 0.39466 0.18056 C 0.32422 0.21204 0.04961 0.09537 -0.08073 0.1007 C -0.2112 0.10579 -0.33112 0.3037 -0.38776 0.21134 C -0.44427 0.11898 -0.43998 -0.41782 -0.42005 -0.45347 C -0.40013 -0.48889 -0.34584 0.02292 -0.26771 -0.00208 C -0.18959 -0.02685 0.06406 -0.4919 0.04844 -0.60324 C 0.03281 -0.71435 -0.34623 -0.74792 -0.3612 -0.66875 C -0.37617 -0.58935 -0.16498 -0.16065 -0.04154 -0.12708 C 0.0819 -0.09375 0.35273 -0.37778 0.37969 -0.46782 C 0.40664 -0.55764 0.13229 -0.74861 0.12005 -0.66667 C 0.10768 -0.58472 0.25429 -0.12847 0.30586 0.02477 C 0.35742 0.17778 0.46627 0.23866 0.42929 0.25232 C 0.39232 0.2662 0.10078 0.21991 0.08424 0.10671 C 0.06771 -0.00648 0.35338 -0.33495 0.33008 -0.42662 C 0.30677 -0.51829 0.0431 -0.4037 -0.05534 -0.44305 C -0.15391 -0.48241 -0.19323 -0.68495 -0.26081 -0.66273 C -0.32826 -0.64051 -0.45521 -0.45393 -0.46042 -0.30972 C -0.46563 -0.16551 -0.36849 0.15093 -0.29193 0.20324 C -0.21537 0.25556 -0.10495 0.13241 2.08333E-6 -1.11111E-6 Z " pathEditMode="relative" rAng="0" ptsTypes="AAAAAAAAAAAAAAAAAAAAAAAA">
                                      <p:cBhvr>
                                        <p:cTn id="21" dur="5000" fill="hold"/>
                                        <p:tgtEl>
                                          <p:spTgt spid="9"/>
                                        </p:tgtEl>
                                        <p:attrNameLst>
                                          <p:attrName>ppt_x</p:attrName>
                                          <p:attrName>ppt_y</p:attrName>
                                        </p:attrNameLst>
                                      </p:cBhvr>
                                      <p:rCtr x="-1198" y="-23264"/>
                                    </p:animMotion>
                                  </p:childTnLst>
                                </p:cTn>
                              </p:par>
                            </p:childTnLst>
                          </p:cTn>
                        </p:par>
                        <p:par>
                          <p:cTn id="22" fill="hold">
                            <p:stCondLst>
                              <p:cond delay="8500"/>
                            </p:stCondLst>
                            <p:childTnLst>
                              <p:par>
                                <p:cTn id="23" presetID="22" presetClass="entr" presetSubtype="8"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684256" y="2182598"/>
            <a:ext cx="4244176" cy="269202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Content Placeholder 4"/>
          <p:cNvPicPr>
            <a:picLocks noGrp="1" noChangeAspect="1"/>
          </p:cNvPicPr>
          <p:nvPr>
            <p:ph sz="half" idx="1"/>
          </p:nvPr>
        </p:nvPicPr>
        <p:blipFill>
          <a:blip r:embed="rId3"/>
          <a:stretch>
            <a:fillRect/>
          </a:stretch>
        </p:blipFill>
        <p:spPr>
          <a:xfrm rot="21132503">
            <a:off x="733312" y="1176139"/>
            <a:ext cx="3320384" cy="437905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p:cNvSpPr txBox="1"/>
          <p:nvPr/>
        </p:nvSpPr>
        <p:spPr>
          <a:xfrm>
            <a:off x="5770025" y="1522578"/>
            <a:ext cx="2116798" cy="553998"/>
          </a:xfrm>
          <a:prstGeom prst="rect">
            <a:avLst/>
          </a:prstGeom>
          <a:noFill/>
        </p:spPr>
        <p:txBody>
          <a:bodyPr wrap="none" rtlCol="0">
            <a:spAutoFit/>
          </a:bodyPr>
          <a:lstStyle/>
          <a:p>
            <a:r>
              <a:rPr lang="en-US" sz="3000" u="sng" dirty="0">
                <a:effectLst>
                  <a:outerShdw blurRad="38100" dist="38100" dir="2700000" algn="tl">
                    <a:srgbClr val="000000">
                      <a:alpha val="43137"/>
                    </a:srgbClr>
                  </a:outerShdw>
                </a:effectLst>
              </a:rPr>
              <a:t>EXAMPLES</a:t>
            </a:r>
          </a:p>
        </p:txBody>
      </p:sp>
      <p:pic>
        <p:nvPicPr>
          <p:cNvPr id="8" name="Picture 7"/>
          <p:cNvPicPr>
            <a:picLocks noChangeAspect="1"/>
          </p:cNvPicPr>
          <p:nvPr/>
        </p:nvPicPr>
        <p:blipFill>
          <a:blip r:embed="rId4"/>
          <a:stretch>
            <a:fillRect/>
          </a:stretch>
        </p:blipFill>
        <p:spPr>
          <a:xfrm>
            <a:off x="6328527" y="5003723"/>
            <a:ext cx="955631" cy="283489"/>
          </a:xfrm>
          <a:prstGeom prst="rect">
            <a:avLst/>
          </a:prstGeom>
        </p:spPr>
      </p:pic>
    </p:spTree>
    <p:extLst>
      <p:ext uri="{BB962C8B-B14F-4D97-AF65-F5344CB8AC3E}">
        <p14:creationId xmlns:p14="http://schemas.microsoft.com/office/powerpoint/2010/main" val="256182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000"/>
                                        <p:tgtEl>
                                          <p:spTgt spid="7">
                                            <p:txEl>
                                              <p:pRg st="0" end="0"/>
                                            </p:txEl>
                                          </p:spTgt>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250" fill="hold"/>
                                        <p:tgtEl>
                                          <p:spTgt spid="5"/>
                                        </p:tgtEl>
                                        <p:attrNameLst>
                                          <p:attrName>ppt_w</p:attrName>
                                        </p:attrNameLst>
                                      </p:cBhvr>
                                      <p:tavLst>
                                        <p:tav tm="0">
                                          <p:val>
                                            <p:fltVal val="0"/>
                                          </p:val>
                                        </p:tav>
                                        <p:tav tm="100000">
                                          <p:val>
                                            <p:strVal val="#ppt_w"/>
                                          </p:val>
                                        </p:tav>
                                      </p:tavLst>
                                    </p:anim>
                                    <p:anim calcmode="lin" valueType="num">
                                      <p:cBhvr>
                                        <p:cTn id="12" dur="1250" fill="hold"/>
                                        <p:tgtEl>
                                          <p:spTgt spid="5"/>
                                        </p:tgtEl>
                                        <p:attrNameLst>
                                          <p:attrName>ppt_h</p:attrName>
                                        </p:attrNameLst>
                                      </p:cBhvr>
                                      <p:tavLst>
                                        <p:tav tm="0">
                                          <p:val>
                                            <p:fltVal val="0"/>
                                          </p:val>
                                        </p:tav>
                                        <p:tav tm="100000">
                                          <p:val>
                                            <p:strVal val="#ppt_h"/>
                                          </p:val>
                                        </p:tav>
                                      </p:tavLst>
                                    </p:anim>
                                    <p:animEffect transition="in" filter="fade">
                                      <p:cBhvr>
                                        <p:cTn id="13" dur="1250"/>
                                        <p:tgtEl>
                                          <p:spTgt spid="5"/>
                                        </p:tgtEl>
                                      </p:cBhvr>
                                    </p:animEffect>
                                  </p:childTnLst>
                                </p:cTn>
                              </p:par>
                              <p:par>
                                <p:cTn id="14" presetID="53"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250" fill="hold"/>
                                        <p:tgtEl>
                                          <p:spTgt spid="6"/>
                                        </p:tgtEl>
                                        <p:attrNameLst>
                                          <p:attrName>ppt_w</p:attrName>
                                        </p:attrNameLst>
                                      </p:cBhvr>
                                      <p:tavLst>
                                        <p:tav tm="0">
                                          <p:val>
                                            <p:fltVal val="0"/>
                                          </p:val>
                                        </p:tav>
                                        <p:tav tm="100000">
                                          <p:val>
                                            <p:strVal val="#ppt_w"/>
                                          </p:val>
                                        </p:tav>
                                      </p:tavLst>
                                    </p:anim>
                                    <p:anim calcmode="lin" valueType="num">
                                      <p:cBhvr>
                                        <p:cTn id="17" dur="1250" fill="hold"/>
                                        <p:tgtEl>
                                          <p:spTgt spid="6"/>
                                        </p:tgtEl>
                                        <p:attrNameLst>
                                          <p:attrName>ppt_h</p:attrName>
                                        </p:attrNameLst>
                                      </p:cBhvr>
                                      <p:tavLst>
                                        <p:tav tm="0">
                                          <p:val>
                                            <p:fltVal val="0"/>
                                          </p:val>
                                        </p:tav>
                                        <p:tav tm="100000">
                                          <p:val>
                                            <p:strVal val="#ppt_h"/>
                                          </p:val>
                                        </p:tav>
                                      </p:tavLst>
                                    </p:anim>
                                    <p:animEffect transition="in" filter="fade">
                                      <p:cBhvr>
                                        <p:cTn id="18" dur="1250"/>
                                        <p:tgtEl>
                                          <p:spTgt spid="6"/>
                                        </p:tgtEl>
                                      </p:cBhvr>
                                    </p:animEffect>
                                  </p:childTnLst>
                                </p:cTn>
                              </p:par>
                            </p:childTnLst>
                          </p:cTn>
                        </p:par>
                        <p:par>
                          <p:cTn id="19" fill="hold">
                            <p:stCondLst>
                              <p:cond delay="225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232" y="1385316"/>
            <a:ext cx="4345421" cy="857250"/>
          </a:xfrm>
        </p:spPr>
        <p:txBody>
          <a:bodyPr/>
          <a:lstStyle/>
          <a:p>
            <a:pPr algn="ctr"/>
            <a:r>
              <a:rPr lang="en-US" dirty="0">
                <a:latin typeface="+mn-lt"/>
              </a:rPr>
              <a:t>Your Team</a:t>
            </a:r>
          </a:p>
        </p:txBody>
      </p:sp>
      <p:pic>
        <p:nvPicPr>
          <p:cNvPr id="5" name="Content Placeholder 4"/>
          <p:cNvPicPr>
            <a:picLocks noGrp="1" noChangeAspect="1"/>
          </p:cNvPicPr>
          <p:nvPr>
            <p:ph sz="half" idx="1"/>
          </p:nvPr>
        </p:nvPicPr>
        <p:blipFill>
          <a:blip r:embed="rId2"/>
          <a:stretch>
            <a:fillRect/>
          </a:stretch>
        </p:blipFill>
        <p:spPr>
          <a:xfrm>
            <a:off x="75810" y="2566475"/>
            <a:ext cx="4496191" cy="2517137"/>
          </a:xfrm>
          <a:prstGeom prst="rect">
            <a:avLst/>
          </a:prstGeom>
          <a:ln w="190500" cap="sq">
            <a:solidFill>
              <a:schemeClr val="accent3">
                <a:lumMod val="7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Content Placeholder 3"/>
          <p:cNvSpPr>
            <a:spLocks noGrp="1"/>
          </p:cNvSpPr>
          <p:nvPr>
            <p:ph sz="half" idx="2"/>
          </p:nvPr>
        </p:nvSpPr>
        <p:spPr>
          <a:xfrm>
            <a:off x="4648200" y="1500847"/>
            <a:ext cx="4330505" cy="4122597"/>
          </a:xfrm>
        </p:spPr>
        <p:txBody>
          <a:bodyPr>
            <a:normAutofit/>
          </a:bodyPr>
          <a:lstStyle/>
          <a:p>
            <a:r>
              <a:rPr lang="en-US" sz="3000" dirty="0"/>
              <a:t>Are your assistants credentialed?</a:t>
            </a:r>
          </a:p>
          <a:p>
            <a:r>
              <a:rPr lang="en-US" sz="3000" dirty="0"/>
              <a:t>Is their paperwork up to date?</a:t>
            </a:r>
          </a:p>
          <a:p>
            <a:pPr lvl="1"/>
            <a:r>
              <a:rPr lang="en-US" sz="3000" dirty="0"/>
              <a:t>Do you check these items regularly?</a:t>
            </a:r>
          </a:p>
        </p:txBody>
      </p:sp>
    </p:spTree>
    <p:extLst>
      <p:ext uri="{BB962C8B-B14F-4D97-AF65-F5344CB8AC3E}">
        <p14:creationId xmlns:p14="http://schemas.microsoft.com/office/powerpoint/2010/main" val="416776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2000" fill="hold"/>
                                        <p:tgtEl>
                                          <p:spTgt spid="2"/>
                                        </p:tgtEl>
                                        <p:attrNameLst>
                                          <p:attrName>r</p:attrName>
                                        </p:attrNameLst>
                                      </p:cBhvr>
                                    </p:animRot>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2000"/>
                                        <p:tgtEl>
                                          <p:spTgt spid="5"/>
                                        </p:tgtEl>
                                      </p:cBhvr>
                                    </p:animEffect>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42" presetClass="entr" presetSubtype="0" fill="hold" grpId="0"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1000"/>
                                        <p:tgtEl>
                                          <p:spTgt spid="4">
                                            <p:txEl>
                                              <p:pRg st="2" end="2"/>
                                            </p:txEl>
                                          </p:spTgt>
                                        </p:tgtEl>
                                      </p:cBhvr>
                                    </p:animEffect>
                                    <p:anim calcmode="lin" valueType="num">
                                      <p:cBhvr>
                                        <p:cTn id="2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50" dirty="0">
                <a:latin typeface="+mn-lt"/>
              </a:rPr>
              <a:t>Sedation in Oral Surgery Offices</a:t>
            </a:r>
          </a:p>
        </p:txBody>
      </p:sp>
      <p:pic>
        <p:nvPicPr>
          <p:cNvPr id="4" name="Content Placeholder 3"/>
          <p:cNvPicPr>
            <a:picLocks noGrp="1" noChangeAspect="1"/>
          </p:cNvPicPr>
          <p:nvPr>
            <p:ph idx="1"/>
          </p:nvPr>
        </p:nvPicPr>
        <p:blipFill>
          <a:blip r:embed="rId2"/>
          <a:stretch>
            <a:fillRect/>
          </a:stretch>
        </p:blipFill>
        <p:spPr>
          <a:xfrm>
            <a:off x="2379231" y="2308623"/>
            <a:ext cx="4385538" cy="3292078"/>
          </a:xfrm>
          <a:prstGeom prst="rect">
            <a:avLst/>
          </a:prstGeom>
        </p:spPr>
      </p:pic>
    </p:spTree>
    <p:extLst>
      <p:ext uri="{BB962C8B-B14F-4D97-AF65-F5344CB8AC3E}">
        <p14:creationId xmlns:p14="http://schemas.microsoft.com/office/powerpoint/2010/main" val="271343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25" fill="hold">
                                          <p:stCondLst>
                                            <p:cond delay="0"/>
                                          </p:stCondLst>
                                        </p:cTn>
                                        <p:tgtEl>
                                          <p:spTgt spid="2"/>
                                        </p:tgtEl>
                                        <p:attrNameLst>
                                          <p:attrName>r</p:attrName>
                                        </p:attrNameLst>
                                      </p:cBhvr>
                                    </p:animRot>
                                    <p:animRot by="-240000">
                                      <p:cBhvr>
                                        <p:cTn id="7" dur="250" fill="hold">
                                          <p:stCondLst>
                                            <p:cond delay="250"/>
                                          </p:stCondLst>
                                        </p:cTn>
                                        <p:tgtEl>
                                          <p:spTgt spid="2"/>
                                        </p:tgtEl>
                                        <p:attrNameLst>
                                          <p:attrName>r</p:attrName>
                                        </p:attrNameLst>
                                      </p:cBhvr>
                                    </p:animRot>
                                    <p:animRot by="240000">
                                      <p:cBhvr>
                                        <p:cTn id="8" dur="250" fill="hold">
                                          <p:stCondLst>
                                            <p:cond delay="500"/>
                                          </p:stCondLst>
                                        </p:cTn>
                                        <p:tgtEl>
                                          <p:spTgt spid="2"/>
                                        </p:tgtEl>
                                        <p:attrNameLst>
                                          <p:attrName>r</p:attrName>
                                        </p:attrNameLst>
                                      </p:cBhvr>
                                    </p:animRot>
                                    <p:animRot by="-240000">
                                      <p:cBhvr>
                                        <p:cTn id="9" dur="250" fill="hold">
                                          <p:stCondLst>
                                            <p:cond delay="750"/>
                                          </p:stCondLst>
                                        </p:cTn>
                                        <p:tgtEl>
                                          <p:spTgt spid="2"/>
                                        </p:tgtEl>
                                        <p:attrNameLst>
                                          <p:attrName>r</p:attrName>
                                        </p:attrNameLst>
                                      </p:cBhvr>
                                    </p:animRot>
                                    <p:animRot by="120000">
                                      <p:cBhvr>
                                        <p:cTn id="10" dur="250" fill="hold">
                                          <p:stCondLst>
                                            <p:cond delay="1000"/>
                                          </p:stCondLst>
                                        </p:cTn>
                                        <p:tgtEl>
                                          <p:spTgt spid="2"/>
                                        </p:tgtEl>
                                        <p:attrNameLst>
                                          <p:attrName>r</p:attrName>
                                        </p:attrNameLst>
                                      </p:cBhvr>
                                    </p:animRot>
                                  </p:childTnLst>
                                </p:cTn>
                              </p:par>
                            </p:childTnLst>
                          </p:cTn>
                        </p:par>
                        <p:par>
                          <p:cTn id="11" fill="hold">
                            <p:stCondLst>
                              <p:cond delay="125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2971800"/>
            <a:ext cx="5446549" cy="1384995"/>
          </a:xfrm>
          <a:prstGeom prst="rect">
            <a:avLst/>
          </a:prstGeom>
          <a:noFill/>
        </p:spPr>
        <p:txBody>
          <a:bodyPr wrap="square" rtlCol="0">
            <a:spAutoFit/>
          </a:bodyPr>
          <a:lstStyle/>
          <a:p>
            <a:pPr algn="ctr"/>
            <a:r>
              <a:rPr lang="en-US" sz="2800" dirty="0"/>
              <a:t>Who is watching YOUR</a:t>
            </a:r>
          </a:p>
          <a:p>
            <a:pPr algn="ctr"/>
            <a:r>
              <a:rPr lang="en-US" sz="2800" dirty="0"/>
              <a:t>patient after the procedure is completed?? </a:t>
            </a:r>
          </a:p>
        </p:txBody>
      </p:sp>
    </p:spTree>
    <p:extLst>
      <p:ext uri="{BB962C8B-B14F-4D97-AF65-F5344CB8AC3E}">
        <p14:creationId xmlns:p14="http://schemas.microsoft.com/office/powerpoint/2010/main" val="5665312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sz="5400" dirty="0"/>
              <a:t>Issues concerning discharge:</a:t>
            </a:r>
          </a:p>
          <a:p>
            <a:pPr lvl="1">
              <a:buClr>
                <a:schemeClr val="accent3"/>
              </a:buClr>
              <a:buFont typeface="Wingdings" panose="05000000000000000000" pitchFamily="2" charset="2"/>
              <a:buChar char="Ø"/>
            </a:pPr>
            <a:r>
              <a:rPr lang="en-US" sz="5000" dirty="0"/>
              <a:t>Does record establish suitability of discharge</a:t>
            </a:r>
          </a:p>
          <a:p>
            <a:pPr lvl="1">
              <a:buClr>
                <a:schemeClr val="accent3"/>
              </a:buClr>
              <a:buFont typeface="Wingdings" panose="05000000000000000000" pitchFamily="2" charset="2"/>
              <a:buChar char="Ø"/>
            </a:pPr>
            <a:r>
              <a:rPr lang="en-US" sz="5000" dirty="0"/>
              <a:t>That someone (YOU) checked before patient walked</a:t>
            </a:r>
          </a:p>
          <a:p>
            <a:pPr lvl="1"/>
            <a:endParaRPr lang="en-US" sz="5000" dirty="0"/>
          </a:p>
        </p:txBody>
      </p:sp>
    </p:spTree>
    <p:extLst>
      <p:ext uri="{BB962C8B-B14F-4D97-AF65-F5344CB8AC3E}">
        <p14:creationId xmlns:p14="http://schemas.microsoft.com/office/powerpoint/2010/main" val="264416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circle(in)">
                                      <p:cBhvr>
                                        <p:cTn id="11" dur="2000"/>
                                        <p:tgtEl>
                                          <p:spTgt spid="3">
                                            <p:txEl>
                                              <p:pRg st="1" end="1"/>
                                            </p:txEl>
                                          </p:spTgt>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2424" y="3352800"/>
            <a:ext cx="8229600" cy="2026920"/>
          </a:xfrm>
        </p:spPr>
        <p:txBody>
          <a:bodyPr>
            <a:normAutofit/>
          </a:bodyPr>
          <a:lstStyle/>
          <a:p>
            <a:pPr>
              <a:buSzPct val="113000"/>
              <a:buFont typeface="Wingdings" panose="05000000000000000000" pitchFamily="2" charset="2"/>
              <a:buChar char="Ø"/>
            </a:pPr>
            <a:r>
              <a:rPr lang="en-US" sz="4000"/>
              <a:t>OR, DO YOU WANT TO BE THE HARD TARGET?</a:t>
            </a:r>
            <a:endParaRPr lang="en-US" sz="4000" dirty="0"/>
          </a:p>
        </p:txBody>
      </p:sp>
      <p:sp>
        <p:nvSpPr>
          <p:cNvPr id="4" name="TextBox 3"/>
          <p:cNvSpPr txBox="1"/>
          <p:nvPr/>
        </p:nvSpPr>
        <p:spPr>
          <a:xfrm>
            <a:off x="685800" y="1066800"/>
            <a:ext cx="7315200" cy="1938992"/>
          </a:xfrm>
          <a:prstGeom prst="rect">
            <a:avLst/>
          </a:prstGeom>
          <a:noFill/>
        </p:spPr>
        <p:txBody>
          <a:bodyPr wrap="square" rtlCol="0" anchor="ctr">
            <a:spAutoFit/>
          </a:bodyPr>
          <a:lstStyle/>
          <a:p>
            <a:pPr marL="285750" indent="-285750">
              <a:buClr>
                <a:schemeClr val="accent3"/>
              </a:buClr>
              <a:buSzPct val="113000"/>
              <a:buFont typeface="Wingdings" panose="05000000000000000000" pitchFamily="2" charset="2"/>
              <a:buChar char="Ø"/>
            </a:pPr>
            <a:r>
              <a:rPr lang="en-US" sz="4000" dirty="0"/>
              <a:t>DO YOU WANT TO BE THE LOW HANGING FRUIT, THE SOFT TARGET?</a:t>
            </a:r>
          </a:p>
        </p:txBody>
      </p:sp>
    </p:spTree>
    <p:extLst>
      <p:ext uri="{BB962C8B-B14F-4D97-AF65-F5344CB8AC3E}">
        <p14:creationId xmlns:p14="http://schemas.microsoft.com/office/powerpoint/2010/main" val="378753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heel(1)">
                                      <p:cBhvr>
                                        <p:cTn id="11"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371600"/>
            <a:ext cx="5257800" cy="5262979"/>
          </a:xfrm>
          <a:prstGeom prst="rect">
            <a:avLst/>
          </a:prstGeom>
        </p:spPr>
        <p:txBody>
          <a:bodyPr wrap="square">
            <a:spAutoFit/>
          </a:bodyPr>
          <a:lstStyle/>
          <a:p>
            <a:r>
              <a:rPr lang="en-US" sz="2800" b="1" dirty="0">
                <a:solidFill>
                  <a:srgbClr val="1B1B21"/>
                </a:solidFill>
                <a:latin typeface="Arial" panose="020B0604020202020204" pitchFamily="34" charset="0"/>
              </a:rPr>
              <a:t>Soft target</a:t>
            </a:r>
            <a:r>
              <a:rPr lang="en-US" sz="2800" dirty="0">
                <a:solidFill>
                  <a:srgbClr val="1B1B21"/>
                </a:solidFill>
                <a:latin typeface="Arial" panose="020B0604020202020204" pitchFamily="34" charset="0"/>
              </a:rPr>
              <a:t> is a military term referring to unarmored/undefended targets which are easily destroyed. For example, a soft target would be an automobile, a house or assembly of people in </a:t>
            </a:r>
            <a:r>
              <a:rPr lang="en-US" sz="2800">
                <a:solidFill>
                  <a:srgbClr val="1B1B21"/>
                </a:solidFill>
                <a:latin typeface="Arial" panose="020B0604020202020204" pitchFamily="34" charset="0"/>
              </a:rPr>
              <a:t>an open field </a:t>
            </a:r>
            <a:r>
              <a:rPr lang="en-US" sz="2800" dirty="0">
                <a:solidFill>
                  <a:srgbClr val="1B1B21"/>
                </a:solidFill>
                <a:latin typeface="Arial" panose="020B0604020202020204" pitchFamily="34" charset="0"/>
              </a:rPr>
              <a:t>while a </a:t>
            </a:r>
            <a:r>
              <a:rPr lang="en-US" sz="2800" b="1" dirty="0">
                <a:solidFill>
                  <a:srgbClr val="1B1B21"/>
                </a:solidFill>
                <a:latin typeface="Arial" panose="020B0604020202020204" pitchFamily="34" charset="0"/>
              </a:rPr>
              <a:t>hard target</a:t>
            </a:r>
            <a:r>
              <a:rPr lang="en-US" sz="2800" dirty="0">
                <a:solidFill>
                  <a:srgbClr val="1B1B21"/>
                </a:solidFill>
                <a:latin typeface="Arial" panose="020B0604020202020204" pitchFamily="34" charset="0"/>
              </a:rPr>
              <a:t> could be a tank or well defended installation. A soft target can generally be overcome from any direction.</a:t>
            </a:r>
            <a:endParaRPr lang="en-US" sz="2800" dirty="0"/>
          </a:p>
        </p:txBody>
      </p:sp>
    </p:spTree>
    <p:extLst>
      <p:ext uri="{BB962C8B-B14F-4D97-AF65-F5344CB8AC3E}">
        <p14:creationId xmlns:p14="http://schemas.microsoft.com/office/powerpoint/2010/main" val="10964692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r>
              <a:rPr lang="en-US" dirty="0"/>
              <a:t>Conduct that </a:t>
            </a:r>
            <a:r>
              <a:rPr lang="en-US" b="1" u="sng" dirty="0"/>
              <a:t>will</a:t>
            </a:r>
            <a:r>
              <a:rPr lang="en-US" dirty="0"/>
              <a:t> affect the type of target you present: </a:t>
            </a:r>
          </a:p>
          <a:p>
            <a:endParaRPr lang="en-US" dirty="0"/>
          </a:p>
          <a:p>
            <a:pPr>
              <a:buSzPct val="113000"/>
              <a:buFont typeface="Wingdings" panose="05000000000000000000" pitchFamily="2" charset="2"/>
              <a:buChar char="Ø"/>
            </a:pPr>
            <a:r>
              <a:rPr lang="en-US" dirty="0"/>
              <a:t>1) What other doctors say/think of you; what your staff says/thinks of you.</a:t>
            </a:r>
          </a:p>
          <a:p>
            <a:endParaRPr lang="en-US" dirty="0"/>
          </a:p>
          <a:p>
            <a:pPr>
              <a:buSzPct val="113000"/>
              <a:buFont typeface="Wingdings" panose="05000000000000000000" pitchFamily="2" charset="2"/>
              <a:buChar char="Ø"/>
            </a:pPr>
            <a:r>
              <a:rPr lang="en-US" dirty="0"/>
              <a:t>2) What impression your office makes: </a:t>
            </a:r>
          </a:p>
          <a:p>
            <a:pPr>
              <a:buSzPct val="113000"/>
              <a:buFont typeface="Wingdings" panose="05000000000000000000" pitchFamily="2" charset="2"/>
              <a:buChar char="Ø"/>
            </a:pPr>
            <a:endParaRPr lang="en-US" dirty="0"/>
          </a:p>
          <a:p>
            <a:pPr lvl="1">
              <a:buSzPct val="113000"/>
              <a:buFont typeface="Wingdings" panose="05000000000000000000" pitchFamily="2" charset="2"/>
              <a:buChar char="Ø"/>
            </a:pPr>
            <a:r>
              <a:rPr lang="en-US" dirty="0"/>
              <a:t>on the telephone; visually; thru the people that represent you to your patients.</a:t>
            </a:r>
          </a:p>
        </p:txBody>
      </p:sp>
    </p:spTree>
    <p:extLst>
      <p:ext uri="{BB962C8B-B14F-4D97-AF65-F5344CB8AC3E}">
        <p14:creationId xmlns:p14="http://schemas.microsoft.com/office/powerpoint/2010/main" val="401159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1000"/>
                                        <p:tgtEl>
                                          <p:spTgt spid="3">
                                            <p:txEl>
                                              <p:pRg st="0" end="0"/>
                                            </p:txEl>
                                          </p:spTgt>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circle(in)">
                                      <p:cBhvr>
                                        <p:cTn id="11" dur="1000"/>
                                        <p:tgtEl>
                                          <p:spTgt spid="3">
                                            <p:txEl>
                                              <p:pRg st="2" end="2"/>
                                            </p:txEl>
                                          </p:spTgt>
                                        </p:tgtEl>
                                      </p:cBhvr>
                                    </p:animEffect>
                                  </p:childTnLst>
                                </p:cTn>
                              </p:par>
                            </p:childTnLst>
                          </p:cTn>
                        </p:par>
                        <p:par>
                          <p:cTn id="12" fill="hold">
                            <p:stCondLst>
                              <p:cond delay="2000"/>
                            </p:stCondLst>
                            <p:childTnLst>
                              <p:par>
                                <p:cTn id="13" presetID="6" presetClass="entr" presetSubtype="16" fill="hold" grpId="0"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ircle(in)">
                                      <p:cBhvr>
                                        <p:cTn id="15" dur="1000"/>
                                        <p:tgtEl>
                                          <p:spTgt spid="3">
                                            <p:txEl>
                                              <p:pRg st="4" end="4"/>
                                            </p:txEl>
                                          </p:spTgt>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circle(in)">
                                      <p:cBhvr>
                                        <p:cTn id="18"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effectLst>
                  <a:outerShdw blurRad="38100" dist="38100" dir="2700000" algn="tl">
                    <a:srgbClr val="000000">
                      <a:alpha val="43137"/>
                    </a:srgbClr>
                  </a:outerShdw>
                </a:effectLst>
                <a:latin typeface="+mn-lt"/>
              </a:rPr>
              <a:t>STAFF MUST BE FULLY PRESENT. </a:t>
            </a:r>
          </a:p>
        </p:txBody>
      </p:sp>
      <p:pic>
        <p:nvPicPr>
          <p:cNvPr id="4" name="bY73vFGhSVk"/>
          <p:cNvPicPr>
            <a:picLocks noGrp="1" noRot="1" noChangeAspect="1"/>
          </p:cNvPicPr>
          <p:nvPr>
            <p:ph idx="1"/>
            <a:videoFile r:link="rId1"/>
          </p:nvPr>
        </p:nvPicPr>
        <p:blipFill>
          <a:blip r:embed="rId4"/>
          <a:stretch>
            <a:fillRect/>
          </a:stretch>
        </p:blipFill>
        <p:spPr>
          <a:xfrm>
            <a:off x="1333499" y="2057400"/>
            <a:ext cx="6477001" cy="3643313"/>
          </a:xfrm>
          <a:prstGeom prst="rect">
            <a:avLst/>
          </a:prstGeom>
        </p:spPr>
      </p:pic>
    </p:spTree>
    <p:extLst>
      <p:ext uri="{BB962C8B-B14F-4D97-AF65-F5344CB8AC3E}">
        <p14:creationId xmlns:p14="http://schemas.microsoft.com/office/powerpoint/2010/main" val="30716380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2"/>
          </p:nvPr>
        </p:nvSpPr>
        <p:spPr>
          <a:xfrm>
            <a:off x="685800" y="1552710"/>
            <a:ext cx="2743200" cy="3990841"/>
          </a:xfrm>
        </p:spPr>
        <p:txBody>
          <a:bodyPr>
            <a:noAutofit/>
          </a:bodyPr>
          <a:lstStyle/>
          <a:p>
            <a:r>
              <a:rPr lang="en-US" dirty="0"/>
              <a:t>“After several recent tragic cases, there are demands for different practices from the influential American Academy of Pediatrics, according to a report by NBC News national correspondent Kate Snow, which first aired on ‘Sunday Night with </a:t>
            </a:r>
            <a:r>
              <a:rPr lang="en-US" dirty="0" err="1"/>
              <a:t>Megyn</a:t>
            </a:r>
            <a:r>
              <a:rPr lang="en-US" dirty="0"/>
              <a:t> Kelly.’ </a:t>
            </a:r>
          </a:p>
          <a:p>
            <a:endParaRPr lang="en-US" dirty="0"/>
          </a:p>
          <a:p>
            <a:r>
              <a:rPr lang="en-US" dirty="0"/>
              <a:t>Dr. Wendy Sue Swanson of Seattle Children's Hospital and a spokesperson from the influential pediatricians group is sounding the alarm about sedating children for oral surgery.</a:t>
            </a:r>
          </a:p>
          <a:p>
            <a:r>
              <a:rPr lang="en-US" dirty="0"/>
              <a:t>…</a:t>
            </a:r>
          </a:p>
          <a:p>
            <a:r>
              <a:rPr lang="en-US" dirty="0"/>
              <a:t>It's unclear how many children — or adults, in general — have died in the U.S. during dental procedures. The state boards that oversee dental practice in America usually don’t make that kind of information public.</a:t>
            </a:r>
          </a:p>
          <a:p>
            <a:r>
              <a:rPr lang="en-US" dirty="0"/>
              <a:t>… </a:t>
            </a:r>
          </a:p>
          <a:p>
            <a:r>
              <a:rPr lang="en-US" dirty="0"/>
              <a:t>According to a Dallas Morning News investigation in 2015, a dental patient dies nearly every other day in the United States. That’s more than 1,000 people over the course of five-and-a-half years.” (Linda Carroll, TODAY)</a:t>
            </a:r>
          </a:p>
        </p:txBody>
      </p:sp>
      <p:pic>
        <p:nvPicPr>
          <p:cNvPr id="8" name="SQtrUeJ-_70"/>
          <p:cNvPicPr>
            <a:picLocks noGrp="1" noRot="1" noChangeAspect="1"/>
          </p:cNvPicPr>
          <p:nvPr>
            <p:ph sz="half" idx="1"/>
            <a:videoFile r:link="rId1"/>
          </p:nvPr>
        </p:nvPicPr>
        <p:blipFill>
          <a:blip r:embed="rId3"/>
          <a:stretch>
            <a:fillRect/>
          </a:stretch>
        </p:blipFill>
        <p:spPr>
          <a:xfrm>
            <a:off x="4103537" y="2175674"/>
            <a:ext cx="4456269" cy="2506652"/>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355626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wipe(down)">
                                      <p:cBhvr>
                                        <p:cTn id="10" dur="500"/>
                                        <p:tgtEl>
                                          <p:spTgt spid="7">
                                            <p:txEl>
                                              <p:pRg st="2" end="2"/>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Effect transition="in" filter="wipe(down)">
                                      <p:cBhvr>
                                        <p:cTn id="13" dur="500"/>
                                        <p:tgtEl>
                                          <p:spTgt spid="7">
                                            <p:txEl>
                                              <p:pRg st="3" end="3"/>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animEffect transition="in" filter="wipe(down)">
                                      <p:cBhvr>
                                        <p:cTn id="16" dur="500"/>
                                        <p:tgtEl>
                                          <p:spTgt spid="7">
                                            <p:txEl>
                                              <p:pRg st="4" end="4"/>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animEffect transition="in" filter="wipe(down)">
                                      <p:cBhvr>
                                        <p:cTn id="19" dur="500"/>
                                        <p:tgtEl>
                                          <p:spTgt spid="7">
                                            <p:txEl>
                                              <p:pRg st="5" end="5"/>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wipe(down)">
                                      <p:cBhvr>
                                        <p:cTn id="2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en-US" dirty="0"/>
          </a:p>
          <a:p>
            <a:pPr marL="393192" lvl="1" indent="0">
              <a:buClr>
                <a:schemeClr val="accent3"/>
              </a:buClr>
              <a:buNone/>
            </a:pPr>
            <a:endParaRPr lang="en-US" dirty="0"/>
          </a:p>
          <a:p>
            <a:pPr lvl="1">
              <a:buClr>
                <a:schemeClr val="accent3"/>
              </a:buClr>
              <a:buFont typeface="Wingdings" panose="05000000000000000000" pitchFamily="2" charset="2"/>
              <a:buChar char="Ø"/>
            </a:pPr>
            <a:endParaRPr lang="en-US" dirty="0"/>
          </a:p>
          <a:p>
            <a:pPr lvl="1">
              <a:buClr>
                <a:schemeClr val="accent3"/>
              </a:buClr>
              <a:buFont typeface="Wingdings" panose="05000000000000000000" pitchFamily="2" charset="2"/>
              <a:buChar char="Ø"/>
            </a:pPr>
            <a:endParaRPr lang="en-US" dirty="0"/>
          </a:p>
          <a:p>
            <a:pPr lvl="1">
              <a:buClr>
                <a:schemeClr val="accent3"/>
              </a:buClr>
              <a:buFont typeface="Wingdings" panose="05000000000000000000" pitchFamily="2" charset="2"/>
              <a:buChar char="Ø"/>
            </a:pPr>
            <a:r>
              <a:rPr lang="en-US" dirty="0"/>
              <a:t>Do you radiate compassion?</a:t>
            </a:r>
          </a:p>
          <a:p>
            <a:pPr lvl="1">
              <a:buClr>
                <a:schemeClr val="accent3"/>
              </a:buClr>
              <a:buFont typeface="Wingdings" panose="05000000000000000000" pitchFamily="2" charset="2"/>
              <a:buChar char="Ø"/>
            </a:pPr>
            <a:endParaRPr lang="en-US" dirty="0"/>
          </a:p>
          <a:p>
            <a:pPr lvl="1">
              <a:buClr>
                <a:schemeClr val="accent3"/>
              </a:buClr>
              <a:buFont typeface="Wingdings" panose="05000000000000000000" pitchFamily="2" charset="2"/>
              <a:buChar char="Ø"/>
            </a:pPr>
            <a:endParaRPr lang="en-US" dirty="0"/>
          </a:p>
          <a:p>
            <a:pPr lvl="1">
              <a:buClr>
                <a:schemeClr val="accent3"/>
              </a:buClr>
              <a:buFont typeface="Wingdings" panose="05000000000000000000" pitchFamily="2" charset="2"/>
              <a:buChar char="Ø"/>
            </a:pPr>
            <a:endParaRPr lang="en-US" dirty="0"/>
          </a:p>
          <a:p>
            <a:pPr lvl="1">
              <a:buClr>
                <a:schemeClr val="accent3"/>
              </a:buClr>
              <a:buFont typeface="Wingdings" panose="05000000000000000000" pitchFamily="2" charset="2"/>
              <a:buChar char="Ø"/>
            </a:pPr>
            <a:r>
              <a:rPr lang="en-US" dirty="0"/>
              <a:t>Do you convey competence?</a:t>
            </a:r>
          </a:p>
          <a:p>
            <a:endParaRPr lang="en-US" dirty="0"/>
          </a:p>
        </p:txBody>
      </p:sp>
      <p:sp>
        <p:nvSpPr>
          <p:cNvPr id="4" name="TextBox 3"/>
          <p:cNvSpPr txBox="1"/>
          <p:nvPr/>
        </p:nvSpPr>
        <p:spPr>
          <a:xfrm>
            <a:off x="838200" y="914400"/>
            <a:ext cx="6477000" cy="1200329"/>
          </a:xfrm>
          <a:prstGeom prst="rect">
            <a:avLst/>
          </a:prstGeom>
          <a:noFill/>
        </p:spPr>
        <p:txBody>
          <a:bodyPr wrap="square" rtlCol="0">
            <a:spAutoFit/>
          </a:bodyPr>
          <a:lstStyle/>
          <a:p>
            <a:pPr marL="571500" indent="-571500">
              <a:buClr>
                <a:schemeClr val="accent3"/>
              </a:buClr>
              <a:buSzPct val="113000"/>
              <a:buFont typeface="Wingdings" panose="05000000000000000000" pitchFamily="2" charset="2"/>
              <a:buChar char="Ø"/>
            </a:pPr>
            <a:r>
              <a:rPr lang="en-US" sz="3600" dirty="0"/>
              <a:t>3) What impression do YOU make:</a:t>
            </a:r>
          </a:p>
        </p:txBody>
      </p:sp>
    </p:spTree>
    <p:extLst>
      <p:ext uri="{BB962C8B-B14F-4D97-AF65-F5344CB8AC3E}">
        <p14:creationId xmlns:p14="http://schemas.microsoft.com/office/powerpoint/2010/main" val="118145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2" presetClass="entr" presetSubtype="4" fill="hold" grpId="0" nodeType="after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 calcmode="lin" valueType="num">
                                      <p:cBhvr additive="base">
                                        <p:cTn id="14"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5"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16" fill="hold">
                            <p:stCondLst>
                              <p:cond delay="3000"/>
                            </p:stCondLst>
                            <p:childTnLst>
                              <p:par>
                                <p:cTn id="17" presetID="2" presetClass="entr" presetSubtype="4" fill="hold" grpId="0" nodeType="after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2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THE FUNDAMENTALS</a:t>
            </a:r>
          </a:p>
        </p:txBody>
      </p:sp>
      <p:sp>
        <p:nvSpPr>
          <p:cNvPr id="3" name="Content Placeholder 2"/>
          <p:cNvSpPr>
            <a:spLocks noGrp="1"/>
          </p:cNvSpPr>
          <p:nvPr>
            <p:ph idx="1"/>
          </p:nvPr>
        </p:nvSpPr>
        <p:spPr/>
        <p:txBody>
          <a:bodyPr>
            <a:normAutofit/>
          </a:bodyPr>
          <a:lstStyle/>
          <a:p>
            <a:endParaRPr lang="en-US" sz="5400" dirty="0"/>
          </a:p>
          <a:p>
            <a:pPr>
              <a:buFont typeface="Wingdings" panose="05000000000000000000" pitchFamily="2" charset="2"/>
              <a:buChar char="Ø"/>
            </a:pPr>
            <a:r>
              <a:rPr lang="en-US" sz="5400" dirty="0"/>
              <a:t>Provide Quality Care</a:t>
            </a:r>
          </a:p>
          <a:p>
            <a:pPr marL="0" indent="0">
              <a:buNone/>
            </a:pPr>
            <a:endParaRPr lang="en-US" sz="5400" dirty="0"/>
          </a:p>
        </p:txBody>
      </p:sp>
    </p:spTree>
    <p:extLst>
      <p:ext uri="{BB962C8B-B14F-4D97-AF65-F5344CB8AC3E}">
        <p14:creationId xmlns:p14="http://schemas.microsoft.com/office/powerpoint/2010/main" val="28821268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1200" y="-1828800"/>
            <a:ext cx="4572000" cy="7696200"/>
          </a:xfrm>
          <a:prstGeom prst="rect">
            <a:avLst/>
          </a:prstGeom>
        </p:spPr>
      </p:pic>
    </p:spTree>
    <p:extLst>
      <p:ext uri="{BB962C8B-B14F-4D97-AF65-F5344CB8AC3E}">
        <p14:creationId xmlns:p14="http://schemas.microsoft.com/office/powerpoint/2010/main" val="23695160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3750382"/>
            <a:ext cx="5118509" cy="2303329"/>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p:cNvSpPr txBox="1"/>
          <p:nvPr/>
        </p:nvSpPr>
        <p:spPr>
          <a:xfrm>
            <a:off x="990600" y="762000"/>
            <a:ext cx="4876800" cy="584775"/>
          </a:xfrm>
          <a:prstGeom prst="rect">
            <a:avLst/>
          </a:prstGeom>
          <a:noFill/>
        </p:spPr>
        <p:txBody>
          <a:bodyPr wrap="square" rtlCol="0">
            <a:spAutoFit/>
          </a:bodyPr>
          <a:lstStyle/>
          <a:p>
            <a:pPr marL="457200" indent="-457200">
              <a:buClr>
                <a:schemeClr val="accent3"/>
              </a:buClr>
              <a:buFont typeface="Wingdings" panose="05000000000000000000" pitchFamily="2" charset="2"/>
              <a:buChar char="Ø"/>
            </a:pPr>
            <a:r>
              <a:rPr lang="en-US" sz="3200" dirty="0">
                <a:effectLst>
                  <a:outerShdw blurRad="38100" dist="38100" dir="2700000" algn="tl">
                    <a:srgbClr val="000000">
                      <a:alpha val="43137"/>
                    </a:srgbClr>
                  </a:outerShdw>
                </a:effectLst>
              </a:rPr>
              <a:t>ATTITUDE WITH:</a:t>
            </a:r>
          </a:p>
        </p:txBody>
      </p:sp>
      <p:sp>
        <p:nvSpPr>
          <p:cNvPr id="6" name="TextBox 5"/>
          <p:cNvSpPr txBox="1"/>
          <p:nvPr/>
        </p:nvSpPr>
        <p:spPr>
          <a:xfrm>
            <a:off x="1645186" y="1409261"/>
            <a:ext cx="5270909" cy="369332"/>
          </a:xfrm>
          <a:prstGeom prst="rect">
            <a:avLst/>
          </a:prstGeom>
          <a:noFill/>
        </p:spPr>
        <p:txBody>
          <a:bodyPr wrap="square" rtlCol="0">
            <a:spAutoFit/>
          </a:bodyPr>
          <a:lstStyle/>
          <a:p>
            <a:pPr marL="285750" indent="-285750">
              <a:buClr>
                <a:schemeClr val="accent3"/>
              </a:buClr>
              <a:buFont typeface="Wingdings" panose="05000000000000000000" pitchFamily="2" charset="2"/>
              <a:buChar char="Ø"/>
            </a:pPr>
            <a:r>
              <a:rPr lang="en-US" dirty="0"/>
              <a:t>Patients</a:t>
            </a:r>
          </a:p>
        </p:txBody>
      </p:sp>
      <p:sp>
        <p:nvSpPr>
          <p:cNvPr id="7" name="TextBox 6"/>
          <p:cNvSpPr txBox="1"/>
          <p:nvPr/>
        </p:nvSpPr>
        <p:spPr>
          <a:xfrm>
            <a:off x="1676400" y="2066524"/>
            <a:ext cx="1137876" cy="369332"/>
          </a:xfrm>
          <a:prstGeom prst="rect">
            <a:avLst/>
          </a:prstGeom>
          <a:noFill/>
        </p:spPr>
        <p:txBody>
          <a:bodyPr wrap="none" rtlCol="0">
            <a:spAutoFit/>
          </a:bodyPr>
          <a:lstStyle/>
          <a:p>
            <a:pPr marL="285750" indent="-285750">
              <a:buClr>
                <a:schemeClr val="accent3"/>
              </a:buClr>
              <a:buFont typeface="Wingdings" panose="05000000000000000000" pitchFamily="2" charset="2"/>
              <a:buChar char="Ø"/>
            </a:pPr>
            <a:r>
              <a:rPr lang="en-US" dirty="0"/>
              <a:t>Family</a:t>
            </a:r>
          </a:p>
        </p:txBody>
      </p:sp>
      <p:sp>
        <p:nvSpPr>
          <p:cNvPr id="8" name="TextBox 7"/>
          <p:cNvSpPr txBox="1"/>
          <p:nvPr/>
        </p:nvSpPr>
        <p:spPr>
          <a:xfrm>
            <a:off x="1676400" y="2723787"/>
            <a:ext cx="1097095" cy="369332"/>
          </a:xfrm>
          <a:prstGeom prst="rect">
            <a:avLst/>
          </a:prstGeom>
          <a:noFill/>
        </p:spPr>
        <p:txBody>
          <a:bodyPr wrap="none" rtlCol="0">
            <a:spAutoFit/>
          </a:bodyPr>
          <a:lstStyle/>
          <a:p>
            <a:pPr marL="285750" indent="-285750">
              <a:buClr>
                <a:schemeClr val="accent3"/>
              </a:buClr>
              <a:buFont typeface="Wingdings" panose="05000000000000000000" pitchFamily="2" charset="2"/>
              <a:buChar char="Ø"/>
            </a:pPr>
            <a:r>
              <a:rPr lang="en-US" dirty="0"/>
              <a:t>Escort</a:t>
            </a:r>
          </a:p>
        </p:txBody>
      </p:sp>
    </p:spTree>
    <p:extLst>
      <p:ext uri="{BB962C8B-B14F-4D97-AF65-F5344CB8AC3E}">
        <p14:creationId xmlns:p14="http://schemas.microsoft.com/office/powerpoint/2010/main" val="380782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6"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290">
                                          <p:stCondLst>
                                            <p:cond delay="0"/>
                                          </p:stCondLst>
                                        </p:cTn>
                                        <p:tgtEl>
                                          <p:spTgt spid="6"/>
                                        </p:tgtEl>
                                      </p:cBhvr>
                                    </p:animEffect>
                                    <p:anim calcmode="lin" valueType="num">
                                      <p:cBhvr>
                                        <p:cTn id="14"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9" dur="13">
                                          <p:stCondLst>
                                            <p:cond delay="325"/>
                                          </p:stCondLst>
                                        </p:cTn>
                                        <p:tgtEl>
                                          <p:spTgt spid="6"/>
                                        </p:tgtEl>
                                      </p:cBhvr>
                                      <p:to x="100000" y="60000"/>
                                    </p:animScale>
                                    <p:animScale>
                                      <p:cBhvr>
                                        <p:cTn id="20" dur="83" decel="50000">
                                          <p:stCondLst>
                                            <p:cond delay="338"/>
                                          </p:stCondLst>
                                        </p:cTn>
                                        <p:tgtEl>
                                          <p:spTgt spid="6"/>
                                        </p:tgtEl>
                                      </p:cBhvr>
                                      <p:to x="100000" y="100000"/>
                                    </p:animScale>
                                    <p:animScale>
                                      <p:cBhvr>
                                        <p:cTn id="21" dur="13">
                                          <p:stCondLst>
                                            <p:cond delay="656"/>
                                          </p:stCondLst>
                                        </p:cTn>
                                        <p:tgtEl>
                                          <p:spTgt spid="6"/>
                                        </p:tgtEl>
                                      </p:cBhvr>
                                      <p:to x="100000" y="80000"/>
                                    </p:animScale>
                                    <p:animScale>
                                      <p:cBhvr>
                                        <p:cTn id="22" dur="83" decel="50000">
                                          <p:stCondLst>
                                            <p:cond delay="669"/>
                                          </p:stCondLst>
                                        </p:cTn>
                                        <p:tgtEl>
                                          <p:spTgt spid="6"/>
                                        </p:tgtEl>
                                      </p:cBhvr>
                                      <p:to x="100000" y="100000"/>
                                    </p:animScale>
                                    <p:animScale>
                                      <p:cBhvr>
                                        <p:cTn id="23" dur="13">
                                          <p:stCondLst>
                                            <p:cond delay="821"/>
                                          </p:stCondLst>
                                        </p:cTn>
                                        <p:tgtEl>
                                          <p:spTgt spid="6"/>
                                        </p:tgtEl>
                                      </p:cBhvr>
                                      <p:to x="100000" y="90000"/>
                                    </p:animScale>
                                    <p:animScale>
                                      <p:cBhvr>
                                        <p:cTn id="24" dur="83" decel="50000">
                                          <p:stCondLst>
                                            <p:cond delay="834"/>
                                          </p:stCondLst>
                                        </p:cTn>
                                        <p:tgtEl>
                                          <p:spTgt spid="6"/>
                                        </p:tgtEl>
                                      </p:cBhvr>
                                      <p:to x="100000" y="100000"/>
                                    </p:animScale>
                                    <p:animScale>
                                      <p:cBhvr>
                                        <p:cTn id="25" dur="13">
                                          <p:stCondLst>
                                            <p:cond delay="904"/>
                                          </p:stCondLst>
                                        </p:cTn>
                                        <p:tgtEl>
                                          <p:spTgt spid="6"/>
                                        </p:tgtEl>
                                      </p:cBhvr>
                                      <p:to x="100000" y="95000"/>
                                    </p:animScale>
                                    <p:animScale>
                                      <p:cBhvr>
                                        <p:cTn id="26" dur="83" decel="50000">
                                          <p:stCondLst>
                                            <p:cond delay="917"/>
                                          </p:stCondLst>
                                        </p:cTn>
                                        <p:tgtEl>
                                          <p:spTgt spid="6"/>
                                        </p:tgtEl>
                                      </p:cBhvr>
                                      <p:to x="100000" y="100000"/>
                                    </p:animScale>
                                  </p:childTnLst>
                                </p:cTn>
                              </p:par>
                            </p:childTnLst>
                          </p:cTn>
                        </p:par>
                        <p:par>
                          <p:cTn id="27" fill="hold">
                            <p:stCondLst>
                              <p:cond delay="1500"/>
                            </p:stCondLst>
                            <p:childTnLst>
                              <p:par>
                                <p:cTn id="28" presetID="26"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290">
                                          <p:stCondLst>
                                            <p:cond delay="0"/>
                                          </p:stCondLst>
                                        </p:cTn>
                                        <p:tgtEl>
                                          <p:spTgt spid="7"/>
                                        </p:tgtEl>
                                      </p:cBhvr>
                                    </p:animEffect>
                                    <p:anim calcmode="lin" valueType="num">
                                      <p:cBhvr>
                                        <p:cTn id="31"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2"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3"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34"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35"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36" dur="13">
                                          <p:stCondLst>
                                            <p:cond delay="325"/>
                                          </p:stCondLst>
                                        </p:cTn>
                                        <p:tgtEl>
                                          <p:spTgt spid="7"/>
                                        </p:tgtEl>
                                      </p:cBhvr>
                                      <p:to x="100000" y="60000"/>
                                    </p:animScale>
                                    <p:animScale>
                                      <p:cBhvr>
                                        <p:cTn id="37" dur="83" decel="50000">
                                          <p:stCondLst>
                                            <p:cond delay="338"/>
                                          </p:stCondLst>
                                        </p:cTn>
                                        <p:tgtEl>
                                          <p:spTgt spid="7"/>
                                        </p:tgtEl>
                                      </p:cBhvr>
                                      <p:to x="100000" y="100000"/>
                                    </p:animScale>
                                    <p:animScale>
                                      <p:cBhvr>
                                        <p:cTn id="38" dur="13">
                                          <p:stCondLst>
                                            <p:cond delay="656"/>
                                          </p:stCondLst>
                                        </p:cTn>
                                        <p:tgtEl>
                                          <p:spTgt spid="7"/>
                                        </p:tgtEl>
                                      </p:cBhvr>
                                      <p:to x="100000" y="80000"/>
                                    </p:animScale>
                                    <p:animScale>
                                      <p:cBhvr>
                                        <p:cTn id="39" dur="83" decel="50000">
                                          <p:stCondLst>
                                            <p:cond delay="669"/>
                                          </p:stCondLst>
                                        </p:cTn>
                                        <p:tgtEl>
                                          <p:spTgt spid="7"/>
                                        </p:tgtEl>
                                      </p:cBhvr>
                                      <p:to x="100000" y="100000"/>
                                    </p:animScale>
                                    <p:animScale>
                                      <p:cBhvr>
                                        <p:cTn id="40" dur="13">
                                          <p:stCondLst>
                                            <p:cond delay="821"/>
                                          </p:stCondLst>
                                        </p:cTn>
                                        <p:tgtEl>
                                          <p:spTgt spid="7"/>
                                        </p:tgtEl>
                                      </p:cBhvr>
                                      <p:to x="100000" y="90000"/>
                                    </p:animScale>
                                    <p:animScale>
                                      <p:cBhvr>
                                        <p:cTn id="41" dur="83" decel="50000">
                                          <p:stCondLst>
                                            <p:cond delay="834"/>
                                          </p:stCondLst>
                                        </p:cTn>
                                        <p:tgtEl>
                                          <p:spTgt spid="7"/>
                                        </p:tgtEl>
                                      </p:cBhvr>
                                      <p:to x="100000" y="100000"/>
                                    </p:animScale>
                                    <p:animScale>
                                      <p:cBhvr>
                                        <p:cTn id="42" dur="13">
                                          <p:stCondLst>
                                            <p:cond delay="904"/>
                                          </p:stCondLst>
                                        </p:cTn>
                                        <p:tgtEl>
                                          <p:spTgt spid="7"/>
                                        </p:tgtEl>
                                      </p:cBhvr>
                                      <p:to x="100000" y="95000"/>
                                    </p:animScale>
                                    <p:animScale>
                                      <p:cBhvr>
                                        <p:cTn id="43" dur="83" decel="50000">
                                          <p:stCondLst>
                                            <p:cond delay="917"/>
                                          </p:stCondLst>
                                        </p:cTn>
                                        <p:tgtEl>
                                          <p:spTgt spid="7"/>
                                        </p:tgtEl>
                                      </p:cBhvr>
                                      <p:to x="100000" y="100000"/>
                                    </p:animScale>
                                  </p:childTnLst>
                                </p:cTn>
                              </p:par>
                            </p:childTnLst>
                          </p:cTn>
                        </p:par>
                        <p:par>
                          <p:cTn id="44" fill="hold">
                            <p:stCondLst>
                              <p:cond delay="2500"/>
                            </p:stCondLst>
                            <p:childTnLst>
                              <p:par>
                                <p:cTn id="45" presetID="26"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290">
                                          <p:stCondLst>
                                            <p:cond delay="0"/>
                                          </p:stCondLst>
                                        </p:cTn>
                                        <p:tgtEl>
                                          <p:spTgt spid="8"/>
                                        </p:tgtEl>
                                      </p:cBhvr>
                                    </p:animEffect>
                                    <p:anim calcmode="lin" valueType="num">
                                      <p:cBhvr>
                                        <p:cTn id="48"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9"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0"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51"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52"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53" dur="13">
                                          <p:stCondLst>
                                            <p:cond delay="325"/>
                                          </p:stCondLst>
                                        </p:cTn>
                                        <p:tgtEl>
                                          <p:spTgt spid="8"/>
                                        </p:tgtEl>
                                      </p:cBhvr>
                                      <p:to x="100000" y="60000"/>
                                    </p:animScale>
                                    <p:animScale>
                                      <p:cBhvr>
                                        <p:cTn id="54" dur="83" decel="50000">
                                          <p:stCondLst>
                                            <p:cond delay="338"/>
                                          </p:stCondLst>
                                        </p:cTn>
                                        <p:tgtEl>
                                          <p:spTgt spid="8"/>
                                        </p:tgtEl>
                                      </p:cBhvr>
                                      <p:to x="100000" y="100000"/>
                                    </p:animScale>
                                    <p:animScale>
                                      <p:cBhvr>
                                        <p:cTn id="55" dur="13">
                                          <p:stCondLst>
                                            <p:cond delay="656"/>
                                          </p:stCondLst>
                                        </p:cTn>
                                        <p:tgtEl>
                                          <p:spTgt spid="8"/>
                                        </p:tgtEl>
                                      </p:cBhvr>
                                      <p:to x="100000" y="80000"/>
                                    </p:animScale>
                                    <p:animScale>
                                      <p:cBhvr>
                                        <p:cTn id="56" dur="83" decel="50000">
                                          <p:stCondLst>
                                            <p:cond delay="669"/>
                                          </p:stCondLst>
                                        </p:cTn>
                                        <p:tgtEl>
                                          <p:spTgt spid="8"/>
                                        </p:tgtEl>
                                      </p:cBhvr>
                                      <p:to x="100000" y="100000"/>
                                    </p:animScale>
                                    <p:animScale>
                                      <p:cBhvr>
                                        <p:cTn id="57" dur="13">
                                          <p:stCondLst>
                                            <p:cond delay="821"/>
                                          </p:stCondLst>
                                        </p:cTn>
                                        <p:tgtEl>
                                          <p:spTgt spid="8"/>
                                        </p:tgtEl>
                                      </p:cBhvr>
                                      <p:to x="100000" y="90000"/>
                                    </p:animScale>
                                    <p:animScale>
                                      <p:cBhvr>
                                        <p:cTn id="58" dur="83" decel="50000">
                                          <p:stCondLst>
                                            <p:cond delay="834"/>
                                          </p:stCondLst>
                                        </p:cTn>
                                        <p:tgtEl>
                                          <p:spTgt spid="8"/>
                                        </p:tgtEl>
                                      </p:cBhvr>
                                      <p:to x="100000" y="100000"/>
                                    </p:animScale>
                                    <p:animScale>
                                      <p:cBhvr>
                                        <p:cTn id="59" dur="13">
                                          <p:stCondLst>
                                            <p:cond delay="904"/>
                                          </p:stCondLst>
                                        </p:cTn>
                                        <p:tgtEl>
                                          <p:spTgt spid="8"/>
                                        </p:tgtEl>
                                      </p:cBhvr>
                                      <p:to x="100000" y="95000"/>
                                    </p:animScale>
                                    <p:animScale>
                                      <p:cBhvr>
                                        <p:cTn id="60" dur="83" decel="50000">
                                          <p:stCondLst>
                                            <p:cond delay="917"/>
                                          </p:stCondLst>
                                        </p:cTn>
                                        <p:tgtEl>
                                          <p:spTgt spid="8"/>
                                        </p:tgtEl>
                                      </p:cBhvr>
                                      <p:to x="100000" y="100000"/>
                                    </p:animScale>
                                  </p:childTnLst>
                                </p:cTn>
                              </p:par>
                            </p:childTnLst>
                          </p:cTn>
                        </p:par>
                        <p:par>
                          <p:cTn id="61" fill="hold">
                            <p:stCondLst>
                              <p:cond delay="3500"/>
                            </p:stCondLst>
                            <p:childTnLst>
                              <p:par>
                                <p:cTn id="62" presetID="1" presetClass="entr" presetSubtype="0" fill="hold" nodeType="afterEffect">
                                  <p:stCondLst>
                                    <p:cond delay="0"/>
                                  </p:stCondLst>
                                  <p:childTnLst>
                                    <p:set>
                                      <p:cBhvr>
                                        <p:cTn id="6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352800"/>
            <a:ext cx="8229600" cy="960120"/>
          </a:xfrm>
        </p:spPr>
        <p:txBody>
          <a:bodyPr>
            <a:normAutofit/>
          </a:bodyPr>
          <a:lstStyle/>
          <a:p>
            <a:pPr lvl="3">
              <a:buSzPct val="100000"/>
              <a:buFont typeface="Wingdings" panose="05000000000000000000" pitchFamily="2" charset="2"/>
              <a:buChar char="Ø"/>
            </a:pPr>
            <a:r>
              <a:rPr lang="en-US" sz="3600" dirty="0"/>
              <a:t>Other</a:t>
            </a:r>
            <a:r>
              <a:rPr lang="en-US" sz="4800" dirty="0"/>
              <a:t> </a:t>
            </a:r>
            <a:r>
              <a:rPr lang="en-US" sz="3600" dirty="0"/>
              <a:t>doctors</a:t>
            </a:r>
            <a:endParaRPr lang="en-US" sz="4800" dirty="0"/>
          </a:p>
        </p:txBody>
      </p:sp>
      <p:sp>
        <p:nvSpPr>
          <p:cNvPr id="4" name="TextBox 3"/>
          <p:cNvSpPr txBox="1"/>
          <p:nvPr/>
        </p:nvSpPr>
        <p:spPr>
          <a:xfrm>
            <a:off x="914400" y="2362200"/>
            <a:ext cx="5687134" cy="830997"/>
          </a:xfrm>
          <a:prstGeom prst="rect">
            <a:avLst/>
          </a:prstGeom>
          <a:noFill/>
        </p:spPr>
        <p:txBody>
          <a:bodyPr wrap="none" rtlCol="0">
            <a:spAutoFit/>
          </a:bodyPr>
          <a:lstStyle/>
          <a:p>
            <a:pPr marL="285750" indent="-285750">
              <a:buClr>
                <a:schemeClr val="accent3"/>
              </a:buClr>
              <a:buFont typeface="Wingdings" panose="05000000000000000000" pitchFamily="2" charset="2"/>
              <a:buChar char="Ø"/>
            </a:pPr>
            <a:r>
              <a:rPr lang="en-US" sz="4800" dirty="0">
                <a:effectLst>
                  <a:outerShdw blurRad="38100" dist="38100" dir="2700000" algn="tl">
                    <a:srgbClr val="000000">
                      <a:alpha val="43137"/>
                    </a:srgbClr>
                  </a:outerShdw>
                </a:effectLst>
              </a:rPr>
              <a:t>ATTITUDE WITH:</a:t>
            </a:r>
          </a:p>
        </p:txBody>
      </p:sp>
    </p:spTree>
    <p:extLst>
      <p:ext uri="{BB962C8B-B14F-4D97-AF65-F5344CB8AC3E}">
        <p14:creationId xmlns:p14="http://schemas.microsoft.com/office/powerpoint/2010/main" val="147550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2895600"/>
            <a:ext cx="7315200" cy="807720"/>
          </a:xfrm>
        </p:spPr>
        <p:txBody>
          <a:bodyPr>
            <a:normAutofit/>
          </a:bodyPr>
          <a:lstStyle/>
          <a:p>
            <a:pPr lvl="2">
              <a:buClr>
                <a:schemeClr val="accent3"/>
              </a:buClr>
              <a:buSzPct val="100000"/>
              <a:buFont typeface="Wingdings" panose="05000000000000000000" pitchFamily="2" charset="2"/>
              <a:buChar char="Ø"/>
            </a:pPr>
            <a:r>
              <a:rPr lang="en-US" sz="3500" dirty="0"/>
              <a:t>Staff (yours and other offices)</a:t>
            </a:r>
          </a:p>
        </p:txBody>
      </p:sp>
      <p:sp>
        <p:nvSpPr>
          <p:cNvPr id="4" name="TextBox 3"/>
          <p:cNvSpPr txBox="1"/>
          <p:nvPr/>
        </p:nvSpPr>
        <p:spPr>
          <a:xfrm>
            <a:off x="1371600" y="2050832"/>
            <a:ext cx="5687134" cy="830997"/>
          </a:xfrm>
          <a:prstGeom prst="rect">
            <a:avLst/>
          </a:prstGeom>
          <a:noFill/>
        </p:spPr>
        <p:txBody>
          <a:bodyPr wrap="none" rtlCol="0">
            <a:spAutoFit/>
          </a:bodyPr>
          <a:lstStyle/>
          <a:p>
            <a:pPr marL="285750" indent="-285750">
              <a:buClr>
                <a:schemeClr val="accent3"/>
              </a:buClr>
              <a:buFont typeface="Wingdings" panose="05000000000000000000" pitchFamily="2" charset="2"/>
              <a:buChar char="Ø"/>
            </a:pPr>
            <a:r>
              <a:rPr lang="en-US" sz="4800" dirty="0">
                <a:effectLst>
                  <a:outerShdw blurRad="38100" dist="38100" dir="2700000" algn="tl">
                    <a:srgbClr val="000000">
                      <a:alpha val="43137"/>
                    </a:srgbClr>
                  </a:outerShdw>
                </a:effectLst>
              </a:rPr>
              <a:t>ATTITUDE WITH:</a:t>
            </a:r>
          </a:p>
        </p:txBody>
      </p:sp>
    </p:spTree>
    <p:extLst>
      <p:ext uri="{BB962C8B-B14F-4D97-AF65-F5344CB8AC3E}">
        <p14:creationId xmlns:p14="http://schemas.microsoft.com/office/powerpoint/2010/main" val="412081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200400"/>
            <a:ext cx="8229600" cy="1645920"/>
          </a:xfrm>
        </p:spPr>
        <p:txBody>
          <a:bodyPr>
            <a:normAutofit lnSpcReduction="10000"/>
          </a:bodyPr>
          <a:lstStyle/>
          <a:p>
            <a:pPr>
              <a:buFont typeface="Wingdings" panose="05000000000000000000" pitchFamily="2" charset="2"/>
              <a:buChar char="Ø"/>
            </a:pPr>
            <a:r>
              <a:rPr lang="en-US" sz="4800" dirty="0"/>
              <a:t>and your attitude,</a:t>
            </a:r>
          </a:p>
          <a:p>
            <a:pPr marL="0" indent="0">
              <a:buNone/>
            </a:pPr>
            <a:r>
              <a:rPr lang="en-US" sz="4800" dirty="0"/>
              <a:t>   constantly.</a:t>
            </a:r>
          </a:p>
        </p:txBody>
      </p:sp>
      <p:sp>
        <p:nvSpPr>
          <p:cNvPr id="4" name="TextBox 3"/>
          <p:cNvSpPr txBox="1"/>
          <p:nvPr/>
        </p:nvSpPr>
        <p:spPr>
          <a:xfrm>
            <a:off x="518711" y="2057400"/>
            <a:ext cx="8088625" cy="830997"/>
          </a:xfrm>
          <a:prstGeom prst="rect">
            <a:avLst/>
          </a:prstGeom>
          <a:noFill/>
        </p:spPr>
        <p:txBody>
          <a:bodyPr wrap="none" rtlCol="0">
            <a:spAutoFit/>
          </a:bodyPr>
          <a:lstStyle/>
          <a:p>
            <a:pPr marL="285750" indent="-285750">
              <a:buClr>
                <a:schemeClr val="accent3"/>
              </a:buClr>
              <a:buFont typeface="Wingdings" panose="05000000000000000000" pitchFamily="2" charset="2"/>
              <a:buChar char="Ø"/>
            </a:pPr>
            <a:r>
              <a:rPr lang="en-US" sz="4800" dirty="0"/>
              <a:t>Monitor your staff’s attitude</a:t>
            </a:r>
          </a:p>
        </p:txBody>
      </p:sp>
    </p:spTree>
    <p:extLst>
      <p:ext uri="{BB962C8B-B14F-4D97-AF65-F5344CB8AC3E}">
        <p14:creationId xmlns:p14="http://schemas.microsoft.com/office/powerpoint/2010/main" val="55617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AN EFFECTIVE TEST</a:t>
            </a:r>
          </a:p>
        </p:txBody>
      </p:sp>
      <p:sp>
        <p:nvSpPr>
          <p:cNvPr id="3" name="Content Placeholder 2"/>
          <p:cNvSpPr>
            <a:spLocks noGrp="1"/>
          </p:cNvSpPr>
          <p:nvPr>
            <p:ph sz="half" idx="1"/>
          </p:nvPr>
        </p:nvSpPr>
        <p:spPr/>
        <p:txBody>
          <a:bodyPr>
            <a:normAutofit/>
          </a:bodyPr>
          <a:lstStyle/>
          <a:p>
            <a:pPr marL="0" indent="0">
              <a:buNone/>
            </a:pPr>
            <a:r>
              <a:rPr lang="en-US" sz="3600" dirty="0"/>
              <a:t>Someone you trust calls your office:   </a:t>
            </a:r>
          </a:p>
          <a:p>
            <a:pPr>
              <a:buFont typeface="Wingdings" panose="05000000000000000000" pitchFamily="2" charset="2"/>
              <a:buChar char="Ø"/>
            </a:pPr>
            <a:r>
              <a:rPr lang="en-US" sz="3600" dirty="0"/>
              <a:t>How is the phone answered?</a:t>
            </a:r>
          </a:p>
          <a:p>
            <a:pPr>
              <a:buFont typeface="Wingdings" panose="05000000000000000000" pitchFamily="2" charset="2"/>
              <a:buChar char="Ø"/>
            </a:pPr>
            <a:r>
              <a:rPr lang="en-US" sz="3600" dirty="0"/>
              <a:t>Professionally? In a nice manner?</a:t>
            </a:r>
          </a:p>
        </p:txBody>
      </p:sp>
      <p:pic>
        <p:nvPicPr>
          <p:cNvPr id="9218" name="Picture 2" descr="http://previews.123rf.com/images/elenathewise/elenathewise1102/elenathewise110200031/8871775-Young-black-business-woman-multitasking-using-two-phones-in-office-Stock-Photo.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381236" y="2209800"/>
            <a:ext cx="4532291" cy="30192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78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circle(in)">
                                      <p:cBhvr>
                                        <p:cTn id="11" dur="2000"/>
                                        <p:tgtEl>
                                          <p:spTgt spid="3">
                                            <p:txEl>
                                              <p:pRg st="1" end="1"/>
                                            </p:txEl>
                                          </p:spTgt>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pPr>
              <a:buFont typeface="Wingdings" panose="05000000000000000000" pitchFamily="2" charset="2"/>
              <a:buChar char="Ø"/>
            </a:pPr>
            <a:r>
              <a:rPr lang="en-US" sz="4800" dirty="0"/>
              <a:t>What impression do you leave when you interact with your patients/family members?</a:t>
            </a:r>
          </a:p>
          <a:p>
            <a:pPr marL="393192" lvl="1" indent="0">
              <a:buClr>
                <a:schemeClr val="accent3"/>
              </a:buClr>
              <a:buNone/>
            </a:pPr>
            <a:endParaRPr lang="en-US" sz="4600" dirty="0"/>
          </a:p>
          <a:p>
            <a:pPr>
              <a:buFont typeface="Wingdings" panose="05000000000000000000" pitchFamily="2" charset="2"/>
              <a:buChar char="Ø"/>
            </a:pPr>
            <a:r>
              <a:rPr lang="en-US" sz="4800" dirty="0"/>
              <a:t>Are you engaged or are you doing the other person a favor?</a:t>
            </a:r>
          </a:p>
        </p:txBody>
      </p:sp>
    </p:spTree>
    <p:extLst>
      <p:ext uri="{BB962C8B-B14F-4D97-AF65-F5344CB8AC3E}">
        <p14:creationId xmlns:p14="http://schemas.microsoft.com/office/powerpoint/2010/main" val="88903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457200"/>
            <a:ext cx="7772400" cy="6172199"/>
          </a:xfrm>
          <a:prstGeom prst="rect">
            <a:avLst/>
          </a:prstGeom>
        </p:spPr>
      </p:pic>
    </p:spTree>
    <p:extLst>
      <p:ext uri="{BB962C8B-B14F-4D97-AF65-F5344CB8AC3E}">
        <p14:creationId xmlns:p14="http://schemas.microsoft.com/office/powerpoint/2010/main" val="4194364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65730" y="1163570"/>
            <a:ext cx="3416411" cy="47131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2188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8229600" cy="1429512"/>
          </a:xfrm>
        </p:spPr>
        <p:txBody>
          <a:bodyPr>
            <a:normAutofit fontScale="90000"/>
          </a:bodyPr>
          <a:lstStyle/>
          <a:p>
            <a:pPr algn="ctr"/>
            <a:r>
              <a:rPr lang="en-US" sz="4800" dirty="0"/>
              <a:t/>
            </a:r>
            <a:br>
              <a:rPr lang="en-US" sz="4800" dirty="0"/>
            </a:br>
            <a:r>
              <a:rPr lang="en-US" sz="4800" dirty="0"/>
              <a:t/>
            </a:r>
            <a:br>
              <a:rPr lang="en-US" sz="4800" dirty="0"/>
            </a:br>
            <a:r>
              <a:rPr lang="en-US" sz="4800" b="1" dirty="0">
                <a:latin typeface="+mn-lt"/>
              </a:rPr>
              <a:t>PRESENTATION OF OFFICE</a:t>
            </a:r>
            <a:r>
              <a:rPr lang="en-US" sz="4800" dirty="0">
                <a:latin typeface="+mn-lt"/>
              </a:rPr>
              <a:t/>
            </a:r>
            <a:br>
              <a:rPr lang="en-US" sz="4800" dirty="0">
                <a:latin typeface="+mn-lt"/>
              </a:rPr>
            </a:br>
            <a:endParaRPr lang="en-US" dirty="0">
              <a:latin typeface="+mn-lt"/>
            </a:endParaRPr>
          </a:p>
        </p:txBody>
      </p:sp>
      <p:sp>
        <p:nvSpPr>
          <p:cNvPr id="3" name="Content Placeholder 2"/>
          <p:cNvSpPr>
            <a:spLocks noGrp="1"/>
          </p:cNvSpPr>
          <p:nvPr>
            <p:ph idx="1"/>
          </p:nvPr>
        </p:nvSpPr>
        <p:spPr>
          <a:xfrm>
            <a:off x="457200" y="2724912"/>
            <a:ext cx="8229600" cy="1417320"/>
          </a:xfrm>
        </p:spPr>
        <p:txBody>
          <a:bodyPr>
            <a:normAutofit/>
          </a:bodyPr>
          <a:lstStyle/>
          <a:p>
            <a:pPr>
              <a:buFont typeface="Wingdings" panose="05000000000000000000" pitchFamily="2" charset="2"/>
              <a:buChar char="Ø"/>
            </a:pPr>
            <a:r>
              <a:rPr lang="en-US" sz="4000" dirty="0"/>
              <a:t>What is reasonable reaction to your office?</a:t>
            </a:r>
          </a:p>
          <a:p>
            <a:pPr lvl="1"/>
            <a:endParaRPr lang="en-US" sz="5000" dirty="0"/>
          </a:p>
        </p:txBody>
      </p:sp>
    </p:spTree>
    <p:extLst>
      <p:ext uri="{BB962C8B-B14F-4D97-AF65-F5344CB8AC3E}">
        <p14:creationId xmlns:p14="http://schemas.microsoft.com/office/powerpoint/2010/main" val="317505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g836007" descr="53627f12-3160-4074-b94c-f6f5320545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749122"/>
            <a:ext cx="5994400" cy="39658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1447800"/>
            <a:ext cx="2786454" cy="1323439"/>
          </a:xfrm>
          <a:prstGeom prst="rect">
            <a:avLst/>
          </a:prstGeom>
          <a:noFill/>
        </p:spPr>
        <p:txBody>
          <a:bodyPr wrap="square" rtlCol="0">
            <a:spAutoFit/>
          </a:bodyPr>
          <a:lstStyle/>
          <a:p>
            <a:r>
              <a:rPr lang="en-US" sz="2000" dirty="0"/>
              <a:t>Does the </a:t>
            </a:r>
          </a:p>
          <a:p>
            <a:r>
              <a:rPr lang="en-US" sz="2000" dirty="0"/>
              <a:t>Exterior of your</a:t>
            </a:r>
          </a:p>
          <a:p>
            <a:r>
              <a:rPr lang="en-US" sz="2000" dirty="0"/>
              <a:t>Building worry</a:t>
            </a:r>
          </a:p>
          <a:p>
            <a:r>
              <a:rPr lang="en-US" sz="2000" dirty="0"/>
              <a:t>Patients???</a:t>
            </a:r>
          </a:p>
        </p:txBody>
      </p:sp>
    </p:spTree>
    <p:extLst>
      <p:ext uri="{BB962C8B-B14F-4D97-AF65-F5344CB8AC3E}">
        <p14:creationId xmlns:p14="http://schemas.microsoft.com/office/powerpoint/2010/main" val="296416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1)">
                                      <p:cBhvr>
                                        <p:cTn id="7" dur="2000"/>
                                        <p:tgtEl>
                                          <p:spTgt spid="3074"/>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big-d.com/wp-content/uploads/2014/04/SSPB_1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600200"/>
            <a:ext cx="6096000" cy="40652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34200" y="1905000"/>
            <a:ext cx="1752600" cy="1938992"/>
          </a:xfrm>
          <a:prstGeom prst="rect">
            <a:avLst/>
          </a:prstGeom>
          <a:noFill/>
        </p:spPr>
        <p:txBody>
          <a:bodyPr wrap="square" rtlCol="0">
            <a:spAutoFit/>
          </a:bodyPr>
          <a:lstStyle/>
          <a:p>
            <a:r>
              <a:rPr lang="en-US" sz="2400" dirty="0"/>
              <a:t>Or does it instill confidence and security?</a:t>
            </a:r>
          </a:p>
        </p:txBody>
      </p:sp>
    </p:spTree>
    <p:extLst>
      <p:ext uri="{BB962C8B-B14F-4D97-AF65-F5344CB8AC3E}">
        <p14:creationId xmlns:p14="http://schemas.microsoft.com/office/powerpoint/2010/main" val="183610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What about the experience from inside?</a:t>
            </a:r>
          </a:p>
        </p:txBody>
      </p:sp>
      <p:sp>
        <p:nvSpPr>
          <p:cNvPr id="3" name="Subtitle 2"/>
          <p:cNvSpPr>
            <a:spLocks noGrp="1"/>
          </p:cNvSpPr>
          <p:nvPr>
            <p:ph type="subTitle" idx="1"/>
          </p:nvPr>
        </p:nvSpPr>
        <p:spPr/>
        <p:txBody>
          <a:bodyPr>
            <a:normAutofit lnSpcReduction="10000"/>
          </a:bodyPr>
          <a:lstStyle/>
          <a:p>
            <a:pPr algn="ctr"/>
            <a:endParaRPr lang="en-US" sz="3600" dirty="0"/>
          </a:p>
          <a:p>
            <a:pPr algn="ctr"/>
            <a:r>
              <a:rPr lang="en-US" sz="3600" dirty="0"/>
              <a:t>What do your patients see and hear when in your office?</a:t>
            </a:r>
          </a:p>
        </p:txBody>
      </p:sp>
    </p:spTree>
    <p:extLst>
      <p:ext uri="{BB962C8B-B14F-4D97-AF65-F5344CB8AC3E}">
        <p14:creationId xmlns:p14="http://schemas.microsoft.com/office/powerpoint/2010/main" val="14855216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4157" y="0"/>
            <a:ext cx="5935686" cy="6858000"/>
          </a:xfrm>
          <a:prstGeom prst="rect">
            <a:avLst/>
          </a:prstGeom>
        </p:spPr>
      </p:pic>
    </p:spTree>
    <p:extLst>
      <p:ext uri="{BB962C8B-B14F-4D97-AF65-F5344CB8AC3E}">
        <p14:creationId xmlns:p14="http://schemas.microsoft.com/office/powerpoint/2010/main" val="5842124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335846"/>
            <a:ext cx="4572000" cy="6186309"/>
          </a:xfrm>
          <a:prstGeom prst="rect">
            <a:avLst/>
          </a:prstGeom>
        </p:spPr>
        <p:txBody>
          <a:bodyPr>
            <a:spAutoFit/>
          </a:bodyPr>
          <a:lstStyle/>
          <a:p>
            <a:r>
              <a:rPr lang="en-US" dirty="0"/>
              <a:t>A 2009 survey conducted at outpatient clinics in New York City found a direct positive correlation between aesthetically appealing waiting rooms and patient opinions about their doctors’ visits.</a:t>
            </a:r>
          </a:p>
          <a:p>
            <a:endParaRPr lang="en-US" dirty="0"/>
          </a:p>
          <a:p>
            <a:r>
              <a:rPr lang="en-US" dirty="0"/>
              <a:t>The study asked 205 patients to rate their experience at seven clinics in the Weill Cornell Medical Center/New York Presbyterian Hospital system; the waiting rooms of each had previously and independently been ranked for attractiveness. Those who visited the attractive facilities reported better overall satisfaction with the quality of care received, their interactions with staff, and a reduction in anxiety. In addition, a comparison of actual time and patients’ perception of time spent waiting was underestimated by those who’d visited the attractive facilities and overestimated by those at the less attractive ones.</a:t>
            </a:r>
          </a:p>
        </p:txBody>
      </p:sp>
    </p:spTree>
    <p:extLst>
      <p:ext uri="{BB962C8B-B14F-4D97-AF65-F5344CB8AC3E}">
        <p14:creationId xmlns:p14="http://schemas.microsoft.com/office/powerpoint/2010/main" val="30322900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38200"/>
            <a:ext cx="9144000" cy="6724357"/>
          </a:xfrm>
          <a:prstGeom prst="rect">
            <a:avLst/>
          </a:prstGeom>
        </p:spPr>
      </p:pic>
    </p:spTree>
    <p:extLst>
      <p:ext uri="{BB962C8B-B14F-4D97-AF65-F5344CB8AC3E}">
        <p14:creationId xmlns:p14="http://schemas.microsoft.com/office/powerpoint/2010/main" val="4029905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990600"/>
            <a:ext cx="7086600" cy="8839200"/>
          </a:xfrm>
          <a:prstGeom prst="rect">
            <a:avLst/>
          </a:prstGeom>
        </p:spPr>
      </p:pic>
    </p:spTree>
    <p:extLst>
      <p:ext uri="{BB962C8B-B14F-4D97-AF65-F5344CB8AC3E}">
        <p14:creationId xmlns:p14="http://schemas.microsoft.com/office/powerpoint/2010/main" val="21388256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atin typeface="+mn-lt"/>
              </a:rPr>
              <a:t>STRIVE TO WORK TOWARDS ONE GOAL</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sz="4000" dirty="0"/>
              <a:t>Does your office suggest that your office is providing quality professional care in a calm professional manner</a:t>
            </a:r>
          </a:p>
        </p:txBody>
      </p:sp>
    </p:spTree>
    <p:extLst>
      <p:ext uri="{BB962C8B-B14F-4D97-AF65-F5344CB8AC3E}">
        <p14:creationId xmlns:p14="http://schemas.microsoft.com/office/powerpoint/2010/main" val="420075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solidFill>
                  <a:schemeClr val="tx1">
                    <a:lumMod val="20000"/>
                    <a:lumOff val="80000"/>
                  </a:schemeClr>
                </a:solidFill>
                <a:latin typeface="Times New Roman" pitchFamily="18" charset="0"/>
                <a:cs typeface="Times New Roman" pitchFamily="18" charset="0"/>
              </a:rPr>
              <a:t>STATUTORY DEFINITION OF STANDARD OF CARE</a:t>
            </a:r>
          </a:p>
        </p:txBody>
      </p:sp>
      <p:sp>
        <p:nvSpPr>
          <p:cNvPr id="3" name="Content Placeholder 2"/>
          <p:cNvSpPr>
            <a:spLocks noGrp="1"/>
          </p:cNvSpPr>
          <p:nvPr>
            <p:ph idx="1"/>
          </p:nvPr>
        </p:nvSpPr>
        <p:spPr>
          <a:xfrm>
            <a:off x="457200" y="1981203"/>
            <a:ext cx="8229600" cy="4144963"/>
          </a:xfrm>
        </p:spPr>
        <p:txBody>
          <a:bodyPr>
            <a:normAutofit/>
          </a:bodyPr>
          <a:lstStyle/>
          <a:p>
            <a:pPr marL="0" indent="0" algn="just">
              <a:buNone/>
            </a:pPr>
            <a:r>
              <a:rPr lang="en-US" sz="2800" dirty="0">
                <a:latin typeface="Times New Roman" pitchFamily="18" charset="0"/>
                <a:cs typeface="Times New Roman" pitchFamily="18" charset="0"/>
              </a:rPr>
              <a:t>O.C.G.A. § 51-1-27 states the statutory standard for a medical malpractice action: </a:t>
            </a:r>
          </a:p>
          <a:p>
            <a:pPr marL="0" indent="0" algn="just">
              <a:buNone/>
            </a:pPr>
            <a:endParaRPr lang="en-US" sz="2800" dirty="0">
              <a:latin typeface="Times New Roman" pitchFamily="18" charset="0"/>
              <a:cs typeface="Times New Roman" pitchFamily="18" charset="0"/>
            </a:endParaRPr>
          </a:p>
          <a:p>
            <a:pPr algn="just">
              <a:buFont typeface="Wingdings" panose="05000000000000000000" pitchFamily="2" charset="2"/>
              <a:buChar char="Ø"/>
            </a:pPr>
            <a:r>
              <a:rPr lang="en-US" sz="2800" dirty="0">
                <a:latin typeface="Times New Roman" pitchFamily="18" charset="0"/>
                <a:cs typeface="Times New Roman" pitchFamily="18" charset="0"/>
              </a:rPr>
              <a:t>A person professing to practice surgery or the administering of medicine for compensation must bring to the exercise of his profession a reasonable degree of care and skill. Any injury resulting from a want of such care and skill shall be a tort for which a recovery may be had. </a:t>
            </a:r>
          </a:p>
          <a:p>
            <a:pPr algn="just"/>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95098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0"/>
                                        <p:tgtEl>
                                          <p:spTgt spid="3">
                                            <p:txEl>
                                              <p:pRg st="2" end="2"/>
                                            </p:txEl>
                                          </p:spTgt>
                                        </p:tgtEl>
                                      </p:cBhvr>
                                    </p:animEffect>
                                    <p:anim calcmode="lin" valueType="num">
                                      <p:cBhvr>
                                        <p:cTn id="21"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2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82563" y="1088542"/>
            <a:ext cx="3461004" cy="4680915"/>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stretch>
            <a:fillRect/>
          </a:stretch>
        </p:blipFill>
        <p:spPr>
          <a:xfrm>
            <a:off x="4953000" y="1088542"/>
            <a:ext cx="3484198" cy="4680915"/>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3369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1L19GvKRek"/>
          <p:cNvPicPr>
            <a:picLocks noRot="1" noChangeAspect="1"/>
          </p:cNvPicPr>
          <p:nvPr>
            <a:videoFile r:link="rId1"/>
          </p:nvPr>
        </p:nvPicPr>
        <p:blipFill>
          <a:blip r:embed="rId3"/>
          <a:stretch>
            <a:fillRect/>
          </a:stretch>
        </p:blipFill>
        <p:spPr>
          <a:xfrm>
            <a:off x="1185333" y="1524000"/>
            <a:ext cx="6510867" cy="366236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4784436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1.bp.blogspot.com/-W08Swdqdurk/UtageEh-p9I/AAAAAAAACyU/ICCT2W8ZNSg/s1600/article-dentist-08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0000">
            <a:off x="225383" y="369945"/>
            <a:ext cx="4914445" cy="29177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72200" y="2362200"/>
            <a:ext cx="2438400" cy="1569660"/>
          </a:xfrm>
          <a:prstGeom prst="rect">
            <a:avLst/>
          </a:prstGeom>
          <a:noFill/>
        </p:spPr>
        <p:txBody>
          <a:bodyPr wrap="square" rtlCol="0">
            <a:spAutoFit/>
          </a:bodyPr>
          <a:lstStyle/>
          <a:p>
            <a:r>
              <a:rPr lang="en-US" sz="2400" dirty="0"/>
              <a:t>Remember, your facial expressions matter.</a:t>
            </a:r>
          </a:p>
        </p:txBody>
      </p:sp>
      <p:pic>
        <p:nvPicPr>
          <p:cNvPr id="5124" name="Picture 4" descr="http://previews.123rf.com/images/nyul/nyul1411/nyul141100006/33400106-Female-dentist-in-patient-s-mouth-till-elbow-Both-looking-shocked--Stock-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3581400"/>
            <a:ext cx="4267200" cy="3046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58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fade">
                                      <p:cBhvr>
                                        <p:cTn id="17" dur="1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04800"/>
            <a:ext cx="6096000" cy="642815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71630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872" y="914400"/>
            <a:ext cx="8229600" cy="1143000"/>
          </a:xfrm>
        </p:spPr>
        <p:txBody>
          <a:bodyPr>
            <a:noAutofit/>
          </a:bodyPr>
          <a:lstStyle/>
          <a:p>
            <a:r>
              <a:rPr lang="en-US" sz="4800" dirty="0">
                <a:effectLst>
                  <a:outerShdw blurRad="38100" dist="38100" dir="2700000" algn="tl">
                    <a:srgbClr val="000000">
                      <a:alpha val="43137"/>
                    </a:srgbClr>
                  </a:outerShdw>
                </a:effectLst>
                <a:latin typeface="+mn-lt"/>
              </a:rPr>
              <a:t>COMMUNICATION WITH PATIENTS/FAMILY/ESCORT</a:t>
            </a:r>
          </a:p>
        </p:txBody>
      </p:sp>
      <p:sp>
        <p:nvSpPr>
          <p:cNvPr id="4" name="TextBox 3"/>
          <p:cNvSpPr txBox="1"/>
          <p:nvPr/>
        </p:nvSpPr>
        <p:spPr>
          <a:xfrm>
            <a:off x="1066800" y="2253734"/>
            <a:ext cx="1444626" cy="584775"/>
          </a:xfrm>
          <a:prstGeom prst="rect">
            <a:avLst/>
          </a:prstGeom>
          <a:noFill/>
        </p:spPr>
        <p:txBody>
          <a:bodyPr wrap="none" rtlCol="0">
            <a:spAutoFit/>
          </a:bodyPr>
          <a:lstStyle/>
          <a:p>
            <a:pPr marL="285750" indent="-285750">
              <a:buClr>
                <a:schemeClr val="accent3"/>
              </a:buClr>
              <a:buFont typeface="Wingdings" panose="05000000000000000000" pitchFamily="2" charset="2"/>
              <a:buChar char="Ø"/>
            </a:pPr>
            <a:r>
              <a:rPr lang="en-US" sz="3200" dirty="0"/>
              <a:t>Clear</a:t>
            </a:r>
          </a:p>
        </p:txBody>
      </p:sp>
      <p:sp>
        <p:nvSpPr>
          <p:cNvPr id="5" name="TextBox 4"/>
          <p:cNvSpPr txBox="1"/>
          <p:nvPr/>
        </p:nvSpPr>
        <p:spPr>
          <a:xfrm>
            <a:off x="1066800" y="2819400"/>
            <a:ext cx="4367478" cy="1077218"/>
          </a:xfrm>
          <a:prstGeom prst="rect">
            <a:avLst/>
          </a:prstGeom>
          <a:noFill/>
        </p:spPr>
        <p:txBody>
          <a:bodyPr wrap="none" rtlCol="0">
            <a:spAutoFit/>
          </a:bodyPr>
          <a:lstStyle/>
          <a:p>
            <a:pPr marL="285750" indent="-285750">
              <a:buClr>
                <a:schemeClr val="accent3"/>
              </a:buClr>
              <a:buFont typeface="Wingdings" panose="05000000000000000000" pitchFamily="2" charset="2"/>
              <a:buChar char="Ø"/>
            </a:pPr>
            <a:endParaRPr lang="en-US" sz="3200" dirty="0"/>
          </a:p>
          <a:p>
            <a:pPr marL="285750" indent="-285750">
              <a:buClr>
                <a:schemeClr val="accent3"/>
              </a:buClr>
              <a:buFont typeface="Wingdings" panose="05000000000000000000" pitchFamily="2" charset="2"/>
              <a:buChar char="Ø"/>
            </a:pPr>
            <a:r>
              <a:rPr lang="en-US" sz="3200" dirty="0"/>
              <a:t>Confident/competent</a:t>
            </a:r>
          </a:p>
        </p:txBody>
      </p:sp>
      <p:sp>
        <p:nvSpPr>
          <p:cNvPr id="6" name="TextBox 5"/>
          <p:cNvSpPr txBox="1"/>
          <p:nvPr/>
        </p:nvSpPr>
        <p:spPr>
          <a:xfrm>
            <a:off x="1066800" y="3429000"/>
            <a:ext cx="3219343" cy="1569660"/>
          </a:xfrm>
          <a:prstGeom prst="rect">
            <a:avLst/>
          </a:prstGeom>
          <a:noFill/>
        </p:spPr>
        <p:txBody>
          <a:bodyPr wrap="none" rtlCol="0">
            <a:spAutoFit/>
          </a:bodyPr>
          <a:lstStyle/>
          <a:p>
            <a:pPr marL="285750" indent="-285750">
              <a:buClr>
                <a:schemeClr val="accent3"/>
              </a:buClr>
              <a:buFont typeface="Wingdings" panose="05000000000000000000" pitchFamily="2" charset="2"/>
              <a:buChar char="Ø"/>
            </a:pPr>
            <a:endParaRPr lang="en-US" sz="3200" dirty="0"/>
          </a:p>
          <a:p>
            <a:pPr marL="285750" indent="-285750">
              <a:buClr>
                <a:schemeClr val="accent3"/>
              </a:buClr>
              <a:buFont typeface="Wingdings" panose="05000000000000000000" pitchFamily="2" charset="2"/>
              <a:buChar char="Ø"/>
            </a:pPr>
            <a:endParaRPr lang="en-US" sz="3200" dirty="0"/>
          </a:p>
          <a:p>
            <a:pPr marL="285750" indent="-285750">
              <a:buClr>
                <a:schemeClr val="accent3"/>
              </a:buClr>
              <a:buFont typeface="Wingdings" panose="05000000000000000000" pitchFamily="2" charset="2"/>
              <a:buChar char="Ø"/>
            </a:pPr>
            <a:r>
              <a:rPr lang="en-US" sz="3200" dirty="0"/>
              <a:t>Compassionate</a:t>
            </a:r>
          </a:p>
        </p:txBody>
      </p:sp>
    </p:spTree>
    <p:extLst>
      <p:ext uri="{BB962C8B-B14F-4D97-AF65-F5344CB8AC3E}">
        <p14:creationId xmlns:p14="http://schemas.microsoft.com/office/powerpoint/2010/main" val="17015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2500"/>
                            </p:stCondLst>
                            <p:childTnLst>
                              <p:par>
                                <p:cTn id="13" presetID="6"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par>
                          <p:cTn id="16" fill="hold">
                            <p:stCondLst>
                              <p:cond delay="4500"/>
                            </p:stCondLst>
                            <p:childTnLst>
                              <p:par>
                                <p:cTn id="17" presetID="6"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ss7.vzw.com/is/image/VerizonWireless/landing-page-why-vz-iphone-6s-plus-homescreen-v1?$defaultScaleJPG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685800"/>
            <a:ext cx="5562600" cy="59575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6038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5400" dirty="0">
                <a:effectLst>
                  <a:outerShdw blurRad="38100" dist="38100" dir="2700000" algn="tl">
                    <a:srgbClr val="000000">
                      <a:alpha val="43137"/>
                    </a:srgbClr>
                  </a:outerShdw>
                </a:effectLst>
                <a:latin typeface="+mn-lt"/>
              </a:rPr>
              <a:t>ACCESSIBILITY</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1828803"/>
            <a:ext cx="8229600" cy="4525963"/>
          </a:xfrm>
        </p:spPr>
        <p:txBody>
          <a:bodyPr>
            <a:normAutofit/>
          </a:bodyPr>
          <a:lstStyle/>
          <a:p>
            <a:pPr lvl="1">
              <a:buClr>
                <a:schemeClr val="accent3"/>
              </a:buClr>
              <a:buFont typeface="Wingdings" panose="05000000000000000000" pitchFamily="2" charset="2"/>
              <a:buChar char="Ø"/>
            </a:pPr>
            <a:r>
              <a:rPr lang="en-US" sz="4000" dirty="0"/>
              <a:t>Clear instructions on how you can be reached</a:t>
            </a:r>
          </a:p>
          <a:p>
            <a:pPr lvl="1">
              <a:buClr>
                <a:schemeClr val="accent3"/>
              </a:buClr>
              <a:buFont typeface="Wingdings" panose="05000000000000000000" pitchFamily="2" charset="2"/>
              <a:buChar char="Ø"/>
            </a:pPr>
            <a:r>
              <a:rPr lang="en-US" sz="4000" dirty="0"/>
              <a:t>Do you respond: timely and professionally</a:t>
            </a:r>
          </a:p>
          <a:p>
            <a:pPr lvl="1"/>
            <a:endParaRPr lang="en-US" sz="5000" dirty="0"/>
          </a:p>
        </p:txBody>
      </p:sp>
    </p:spTree>
    <p:extLst>
      <p:ext uri="{BB962C8B-B14F-4D97-AF65-F5344CB8AC3E}">
        <p14:creationId xmlns:p14="http://schemas.microsoft.com/office/powerpoint/2010/main" val="369845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ffectLst>
                  <a:outerShdw blurRad="38100" dist="38100" dir="2700000" algn="tl">
                    <a:srgbClr val="000000">
                      <a:alpha val="43137"/>
                    </a:srgbClr>
                  </a:outerShdw>
                </a:effectLst>
                <a:latin typeface="+mn-lt"/>
              </a:rPr>
              <a:t>COMMUNICATION WITH REFERRALS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790" y="1981200"/>
            <a:ext cx="6548610" cy="42591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5" name="TextBox 4"/>
          <p:cNvSpPr txBox="1"/>
          <p:nvPr/>
        </p:nvSpPr>
        <p:spPr>
          <a:xfrm>
            <a:off x="7543800" y="2514600"/>
            <a:ext cx="1371600" cy="1938992"/>
          </a:xfrm>
          <a:prstGeom prst="rect">
            <a:avLst/>
          </a:prstGeom>
          <a:noFill/>
        </p:spPr>
        <p:txBody>
          <a:bodyPr wrap="square" rtlCol="0">
            <a:spAutoFit/>
          </a:bodyPr>
          <a:lstStyle/>
          <a:p>
            <a:r>
              <a:rPr lang="en-US" sz="2400" dirty="0"/>
              <a:t>Don’t drop the  “baton” during transfer!</a:t>
            </a:r>
          </a:p>
        </p:txBody>
      </p:sp>
    </p:spTree>
    <p:extLst>
      <p:ext uri="{BB962C8B-B14F-4D97-AF65-F5344CB8AC3E}">
        <p14:creationId xmlns:p14="http://schemas.microsoft.com/office/powerpoint/2010/main" val="251660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endParaRPr lang="en-US" sz="5400" dirty="0"/>
          </a:p>
          <a:p>
            <a:pPr lvl="2">
              <a:buClr>
                <a:schemeClr val="accent3"/>
              </a:buClr>
              <a:buFont typeface="Wingdings" panose="05000000000000000000" pitchFamily="2" charset="2"/>
              <a:buChar char="Ø"/>
            </a:pPr>
            <a:r>
              <a:rPr lang="en-US" sz="4900" dirty="0">
                <a:effectLst>
                  <a:outerShdw blurRad="38100" dist="38100" dir="2700000" algn="tl">
                    <a:srgbClr val="000000">
                      <a:alpha val="43137"/>
                    </a:srgbClr>
                  </a:outerShdw>
                </a:effectLst>
              </a:rPr>
              <a:t>DOCUMENTATION</a:t>
            </a:r>
          </a:p>
          <a:p>
            <a:pPr marL="0" indent="0">
              <a:buNone/>
            </a:pPr>
            <a:endParaRPr lang="en-US" sz="5400" dirty="0"/>
          </a:p>
          <a:p>
            <a:endParaRPr lang="en-US" sz="5400" dirty="0"/>
          </a:p>
        </p:txBody>
      </p:sp>
    </p:spTree>
    <p:extLst>
      <p:ext uri="{BB962C8B-B14F-4D97-AF65-F5344CB8AC3E}">
        <p14:creationId xmlns:p14="http://schemas.microsoft.com/office/powerpoint/2010/main" val="18261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buNone/>
            </a:pPr>
            <a:r>
              <a:rPr lang="en-US" sz="5400" dirty="0"/>
              <a:t>Does each patient’s record document:</a:t>
            </a:r>
          </a:p>
          <a:p>
            <a:pPr lvl="1">
              <a:buClr>
                <a:schemeClr val="accent3"/>
              </a:buClr>
              <a:buFont typeface="Wingdings" panose="05000000000000000000" pitchFamily="2" charset="2"/>
              <a:buChar char="Ø"/>
            </a:pPr>
            <a:r>
              <a:rPr lang="en-US" sz="4000" dirty="0"/>
              <a:t>What treatment was provided/what in fact happened</a:t>
            </a:r>
          </a:p>
          <a:p>
            <a:pPr lvl="1"/>
            <a:endParaRPr lang="en-US" sz="5000" dirty="0"/>
          </a:p>
        </p:txBody>
      </p:sp>
    </p:spTree>
    <p:extLst>
      <p:ext uri="{BB962C8B-B14F-4D97-AF65-F5344CB8AC3E}">
        <p14:creationId xmlns:p14="http://schemas.microsoft.com/office/powerpoint/2010/main" val="122748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62000"/>
            <a:ext cx="8229600" cy="3505200"/>
          </a:xfrm>
        </p:spPr>
        <p:txBody>
          <a:bodyPr>
            <a:normAutofit/>
          </a:bodyPr>
          <a:lstStyle/>
          <a:p>
            <a:pPr marL="393192" lvl="1" indent="0">
              <a:buNone/>
            </a:pPr>
            <a:r>
              <a:rPr lang="en-US" sz="4400" dirty="0">
                <a:effectLst>
                  <a:outerShdw blurRad="38100" dist="38100" dir="2700000" algn="tl">
                    <a:srgbClr val="000000">
                      <a:alpha val="43137"/>
                    </a:srgbClr>
                  </a:outerShdw>
                </a:effectLst>
              </a:rPr>
              <a:t>When Consent Is Required:</a:t>
            </a:r>
          </a:p>
          <a:p>
            <a:pPr lvl="1">
              <a:buClr>
                <a:schemeClr val="accent3"/>
              </a:buClr>
              <a:buFont typeface="Wingdings" panose="05000000000000000000" pitchFamily="2" charset="2"/>
              <a:buChar char="Ø"/>
            </a:pPr>
            <a:r>
              <a:rPr lang="en-US" sz="3600" dirty="0"/>
              <a:t>Is it documented? legibly, in simple language, signed.</a:t>
            </a:r>
          </a:p>
          <a:p>
            <a:pPr lvl="1">
              <a:buClr>
                <a:schemeClr val="accent3"/>
              </a:buClr>
              <a:buFont typeface="Wingdings" panose="05000000000000000000" pitchFamily="2" charset="2"/>
              <a:buChar char="Ø"/>
            </a:pPr>
            <a:r>
              <a:rPr lang="en-US" sz="3600" dirty="0"/>
              <a:t>Was a set protocol followed.</a:t>
            </a:r>
          </a:p>
          <a:p>
            <a:pPr lvl="1"/>
            <a:endParaRPr lang="en-US" sz="5000" dirty="0"/>
          </a:p>
        </p:txBody>
      </p:sp>
      <p:pic>
        <p:nvPicPr>
          <p:cNvPr id="11268" name="Picture 4" descr="http://content.presentermedia.com/files/animsp/00008000/8930/contract_sign_pressure_anim_md_wm.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810000"/>
            <a:ext cx="2667000" cy="2667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26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 presetClass="entr" presetSubtype="0" fill="hold" nodeType="afterEffect">
                                  <p:stCondLst>
                                    <p:cond delay="500"/>
                                  </p:stCondLst>
                                  <p:childTnLst>
                                    <p:set>
                                      <p:cBhvr>
                                        <p:cTn id="21"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37482" y="1224060"/>
            <a:ext cx="3702242" cy="4665907"/>
          </a:xfrm>
          <a:prstGeom prst="roundRect">
            <a:avLst>
              <a:gd name="adj" fmla="val 4167"/>
            </a:avLst>
          </a:prstGeom>
          <a:solidFill>
            <a:srgbClr val="FFFFFF"/>
          </a:solidFill>
          <a:ln w="76200" cap="sq">
            <a:solidFill>
              <a:schemeClr val="accent3">
                <a:lumMod val="75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62145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8)">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dirty="0"/>
              <a:t>Are your entries clear and consistent?</a:t>
            </a:r>
          </a:p>
          <a:p>
            <a:pPr>
              <a:buFont typeface="Wingdings" panose="05000000000000000000" pitchFamily="2" charset="2"/>
              <a:buChar char="Ø"/>
            </a:pPr>
            <a:r>
              <a:rPr lang="en-US" dirty="0"/>
              <a:t>Will you be able to explain what treatment you provided, and why,  two years after the treatment was provided?</a:t>
            </a:r>
          </a:p>
          <a:p>
            <a:pPr>
              <a:buFont typeface="Wingdings" panose="05000000000000000000" pitchFamily="2" charset="2"/>
              <a:buChar char="Ø"/>
            </a:pPr>
            <a:r>
              <a:rPr lang="en-US" dirty="0"/>
              <a:t>Do your records make you more or less of a target?</a:t>
            </a:r>
          </a:p>
        </p:txBody>
      </p:sp>
    </p:spTree>
    <p:extLst>
      <p:ext uri="{BB962C8B-B14F-4D97-AF65-F5344CB8AC3E}">
        <p14:creationId xmlns:p14="http://schemas.microsoft.com/office/powerpoint/2010/main" val="18114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1" end="1"/>
                                            </p:txEl>
                                          </p:spTgt>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buNone/>
            </a:pPr>
            <a:r>
              <a:rPr lang="en-US" sz="5400" dirty="0"/>
              <a:t>Speaking of consent form:</a:t>
            </a:r>
          </a:p>
          <a:p>
            <a:pPr>
              <a:buFont typeface="Wingdings" panose="05000000000000000000" pitchFamily="2" charset="2"/>
              <a:buChar char="Ø"/>
            </a:pPr>
            <a:r>
              <a:rPr lang="en-US" sz="5400" dirty="0">
                <a:effectLst>
                  <a:glow rad="88900">
                    <a:schemeClr val="accent3">
                      <a:satMod val="175000"/>
                      <a:alpha val="35000"/>
                    </a:schemeClr>
                  </a:glow>
                </a:effectLst>
              </a:rPr>
              <a:t>NEVER</a:t>
            </a:r>
            <a:r>
              <a:rPr lang="en-US" sz="5400" dirty="0"/>
              <a:t> write “no alternatives to tx”</a:t>
            </a:r>
          </a:p>
          <a:p>
            <a:endParaRPr lang="en-US" sz="5400" dirty="0"/>
          </a:p>
        </p:txBody>
      </p:sp>
    </p:spTree>
    <p:extLst>
      <p:ext uri="{BB962C8B-B14F-4D97-AF65-F5344CB8AC3E}">
        <p14:creationId xmlns:p14="http://schemas.microsoft.com/office/powerpoint/2010/main" val="208490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981200" y="152400"/>
            <a:ext cx="5125509" cy="6629400"/>
          </a:xfrm>
          <a:prstGeom prst="rect">
            <a:avLst/>
          </a:prstGeom>
          <a:ln>
            <a:noFill/>
          </a:ln>
          <a:effectLst>
            <a:softEdge rad="112500"/>
          </a:effectLst>
        </p:spPr>
      </p:pic>
    </p:spTree>
    <p:extLst>
      <p:ext uri="{BB962C8B-B14F-4D97-AF65-F5344CB8AC3E}">
        <p14:creationId xmlns:p14="http://schemas.microsoft.com/office/powerpoint/2010/main" val="330528922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buNone/>
            </a:pPr>
            <a:r>
              <a:rPr lang="en-US" sz="5400" dirty="0"/>
              <a:t>Is your record accurate??</a:t>
            </a:r>
          </a:p>
          <a:p>
            <a:pPr lvl="1">
              <a:buClr>
                <a:schemeClr val="accent3"/>
              </a:buClr>
              <a:buFont typeface="Wingdings" panose="05000000000000000000" pitchFamily="2" charset="2"/>
              <a:buChar char="Ø"/>
            </a:pPr>
            <a:r>
              <a:rPr lang="en-US" sz="5000" dirty="0"/>
              <a:t>Have you checked the date/time on your monitors</a:t>
            </a:r>
          </a:p>
        </p:txBody>
      </p:sp>
    </p:spTree>
    <p:extLst>
      <p:ext uri="{BB962C8B-B14F-4D97-AF65-F5344CB8AC3E}">
        <p14:creationId xmlns:p14="http://schemas.microsoft.com/office/powerpoint/2010/main" val="252538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sz="5400" dirty="0"/>
              <a:t>YOU TOUCHED MY DAUGHTER!!!!</a:t>
            </a:r>
          </a:p>
          <a:p>
            <a:pPr lvl="1">
              <a:buClr>
                <a:schemeClr val="accent3"/>
              </a:buClr>
              <a:buFont typeface="Wingdings" panose="05000000000000000000" pitchFamily="2" charset="2"/>
              <a:buChar char="Ø"/>
            </a:pPr>
            <a:r>
              <a:rPr lang="en-US" sz="5000" dirty="0"/>
              <a:t>Is someone always in room with you/staff when with patient</a:t>
            </a:r>
          </a:p>
          <a:p>
            <a:pPr lvl="1">
              <a:buClr>
                <a:schemeClr val="accent3"/>
              </a:buClr>
              <a:buFont typeface="Wingdings" panose="05000000000000000000" pitchFamily="2" charset="2"/>
              <a:buChar char="Ø"/>
            </a:pPr>
            <a:endParaRPr lang="en-US" sz="5000" dirty="0"/>
          </a:p>
        </p:txBody>
      </p:sp>
    </p:spTree>
    <p:extLst>
      <p:ext uri="{BB962C8B-B14F-4D97-AF65-F5344CB8AC3E}">
        <p14:creationId xmlns:p14="http://schemas.microsoft.com/office/powerpoint/2010/main" val="144106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3000"/>
                                        <p:tgtEl>
                                          <p:spTgt spid="3">
                                            <p:txEl>
                                              <p:pRg st="1" end="1"/>
                                            </p:txEl>
                                          </p:spTgt>
                                        </p:tgtEl>
                                      </p:cBhvr>
                                    </p:animEffect>
                                    <p:anim calcmode="lin" valueType="num">
                                      <p:cBhvr>
                                        <p:cTn id="14"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ln>
            <a:solidFill>
              <a:schemeClr val="accent3"/>
            </a:solidFill>
          </a:ln>
        </p:spPr>
        <p:txBody>
          <a:bodyPr>
            <a:normAutofit/>
          </a:bodyPr>
          <a:lstStyle/>
          <a:p>
            <a:pPr marL="0" indent="0">
              <a:buNone/>
            </a:pPr>
            <a:r>
              <a:rPr lang="en-US" sz="5400" b="1" dirty="0">
                <a:ln w="10160">
                  <a:solidFill>
                    <a:schemeClr val="accent3"/>
                  </a:solidFill>
                  <a:prstDash val="solid"/>
                </a:ln>
                <a:solidFill>
                  <a:srgbClr val="FFFFFF"/>
                </a:solidFill>
                <a:effectLst>
                  <a:outerShdw blurRad="38100" dist="22860" dir="5400000" algn="tl" rotWithShape="0">
                    <a:srgbClr val="000000">
                      <a:alpha val="30000"/>
                    </a:srgbClr>
                  </a:outerShdw>
                </a:effectLst>
              </a:rPr>
              <a:t>LIMIT PRACTICE TO WHAT YOU ARE COMPETENT AND COMFORTABLE DOING</a:t>
            </a:r>
          </a:p>
          <a:p>
            <a:pPr marL="393192" lvl="1" indent="0">
              <a:buNone/>
            </a:pPr>
            <a:endParaRPr lang="en-US" sz="5000" dirty="0"/>
          </a:p>
          <a:p>
            <a:pPr lvl="1"/>
            <a:endParaRPr lang="en-US" sz="5000" dirty="0"/>
          </a:p>
        </p:txBody>
      </p:sp>
    </p:spTree>
    <p:extLst>
      <p:ext uri="{BB962C8B-B14F-4D97-AF65-F5344CB8AC3E}">
        <p14:creationId xmlns:p14="http://schemas.microsoft.com/office/powerpoint/2010/main" val="133970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145">
                                          <p:stCondLst>
                                            <p:cond delay="0"/>
                                          </p:stCondLst>
                                        </p:cTn>
                                        <p:tgtEl>
                                          <p:spTgt spid="3">
                                            <p:bg/>
                                          </p:spTgt>
                                        </p:tgtEl>
                                      </p:cBhvr>
                                    </p:animEffect>
                                    <p:anim calcmode="lin" valueType="num">
                                      <p:cBhvr>
                                        <p:cTn id="8" dur="456" tmFilter="0,0; 0.14,0.36; 0.43,0.73; 0.71,0.91; 1.0,1.0">
                                          <p:stCondLst>
                                            <p:cond delay="0"/>
                                          </p:stCondLst>
                                        </p:cTn>
                                        <p:tgtEl>
                                          <p:spTgt spid="3">
                                            <p:bg/>
                                          </p:spTgt>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
                                            <p:bg/>
                                          </p:spTgt>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
                                            <p:bg/>
                                          </p:spTgt>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
                                            <p:bg/>
                                          </p:spTgt>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
                                            <p:bg/>
                                          </p:spTgt>
                                        </p:tgtEl>
                                        <p:attrNameLst>
                                          <p:attrName>ppt_y</p:attrName>
                                        </p:attrNameLst>
                                      </p:cBhvr>
                                      <p:tavLst>
                                        <p:tav tm="0" fmla="#ppt_y-sin(pi*$)/81">
                                          <p:val>
                                            <p:fltVal val="0"/>
                                          </p:val>
                                        </p:tav>
                                        <p:tav tm="100000">
                                          <p:val>
                                            <p:fltVal val="1"/>
                                          </p:val>
                                        </p:tav>
                                      </p:tavLst>
                                    </p:anim>
                                    <p:animScale>
                                      <p:cBhvr>
                                        <p:cTn id="13" dur="7">
                                          <p:stCondLst>
                                            <p:cond delay="162"/>
                                          </p:stCondLst>
                                        </p:cTn>
                                        <p:tgtEl>
                                          <p:spTgt spid="3">
                                            <p:bg/>
                                          </p:spTgt>
                                        </p:tgtEl>
                                      </p:cBhvr>
                                      <p:to x="100000" y="60000"/>
                                    </p:animScale>
                                    <p:animScale>
                                      <p:cBhvr>
                                        <p:cTn id="14" dur="41" decel="50000">
                                          <p:stCondLst>
                                            <p:cond delay="169"/>
                                          </p:stCondLst>
                                        </p:cTn>
                                        <p:tgtEl>
                                          <p:spTgt spid="3">
                                            <p:bg/>
                                          </p:spTgt>
                                        </p:tgtEl>
                                      </p:cBhvr>
                                      <p:to x="100000" y="100000"/>
                                    </p:animScale>
                                    <p:animScale>
                                      <p:cBhvr>
                                        <p:cTn id="15" dur="7">
                                          <p:stCondLst>
                                            <p:cond delay="328"/>
                                          </p:stCondLst>
                                        </p:cTn>
                                        <p:tgtEl>
                                          <p:spTgt spid="3">
                                            <p:bg/>
                                          </p:spTgt>
                                        </p:tgtEl>
                                      </p:cBhvr>
                                      <p:to x="100000" y="80000"/>
                                    </p:animScale>
                                    <p:animScale>
                                      <p:cBhvr>
                                        <p:cTn id="16" dur="41" decel="50000">
                                          <p:stCondLst>
                                            <p:cond delay="335"/>
                                          </p:stCondLst>
                                        </p:cTn>
                                        <p:tgtEl>
                                          <p:spTgt spid="3">
                                            <p:bg/>
                                          </p:spTgt>
                                        </p:tgtEl>
                                      </p:cBhvr>
                                      <p:to x="100000" y="100000"/>
                                    </p:animScale>
                                    <p:animScale>
                                      <p:cBhvr>
                                        <p:cTn id="17" dur="7">
                                          <p:stCondLst>
                                            <p:cond delay="410"/>
                                          </p:stCondLst>
                                        </p:cTn>
                                        <p:tgtEl>
                                          <p:spTgt spid="3">
                                            <p:bg/>
                                          </p:spTgt>
                                        </p:tgtEl>
                                      </p:cBhvr>
                                      <p:to x="100000" y="90000"/>
                                    </p:animScale>
                                    <p:animScale>
                                      <p:cBhvr>
                                        <p:cTn id="18" dur="41" decel="50000">
                                          <p:stCondLst>
                                            <p:cond delay="417"/>
                                          </p:stCondLst>
                                        </p:cTn>
                                        <p:tgtEl>
                                          <p:spTgt spid="3">
                                            <p:bg/>
                                          </p:spTgt>
                                        </p:tgtEl>
                                      </p:cBhvr>
                                      <p:to x="100000" y="100000"/>
                                    </p:animScale>
                                    <p:animScale>
                                      <p:cBhvr>
                                        <p:cTn id="19" dur="7">
                                          <p:stCondLst>
                                            <p:cond delay="452"/>
                                          </p:stCondLst>
                                        </p:cTn>
                                        <p:tgtEl>
                                          <p:spTgt spid="3">
                                            <p:bg/>
                                          </p:spTgt>
                                        </p:tgtEl>
                                      </p:cBhvr>
                                      <p:to x="100000" y="95000"/>
                                    </p:animScale>
                                    <p:animScale>
                                      <p:cBhvr>
                                        <p:cTn id="20" dur="41" decel="50000">
                                          <p:stCondLst>
                                            <p:cond delay="459"/>
                                          </p:stCondLst>
                                        </p:cTn>
                                        <p:tgtEl>
                                          <p:spTgt spid="3">
                                            <p:bg/>
                                          </p:spTgt>
                                        </p:tgtEl>
                                      </p:cBhvr>
                                      <p:to x="100000" y="100000"/>
                                    </p:animScale>
                                  </p:childTnLst>
                                </p:cTn>
                              </p:par>
                            </p:childTnLst>
                          </p:cTn>
                        </p:par>
                        <p:par>
                          <p:cTn id="21" fill="hold">
                            <p:stCondLst>
                              <p:cond delay="500"/>
                            </p:stCondLst>
                            <p:childTnLst>
                              <p:par>
                                <p:cTn id="22" presetID="26" presetClass="entr" presetSubtype="0" fill="hold" grpId="0"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down)">
                                      <p:cBhvr>
                                        <p:cTn id="24" dur="580">
                                          <p:stCondLst>
                                            <p:cond delay="0"/>
                                          </p:stCondLst>
                                        </p:cTn>
                                        <p:tgtEl>
                                          <p:spTgt spid="3">
                                            <p:txEl>
                                              <p:pRg st="0" end="0"/>
                                            </p:txEl>
                                          </p:spTgt>
                                        </p:tgtEl>
                                      </p:cBhvr>
                                    </p:animEffect>
                                    <p:anim calcmode="lin" valueType="num">
                                      <p:cBhvr>
                                        <p:cTn id="2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0" dur="26">
                                          <p:stCondLst>
                                            <p:cond delay="650"/>
                                          </p:stCondLst>
                                        </p:cTn>
                                        <p:tgtEl>
                                          <p:spTgt spid="3">
                                            <p:txEl>
                                              <p:pRg st="0" end="0"/>
                                            </p:txEl>
                                          </p:spTgt>
                                        </p:tgtEl>
                                      </p:cBhvr>
                                      <p:to x="100000" y="60000"/>
                                    </p:animScale>
                                    <p:animScale>
                                      <p:cBhvr>
                                        <p:cTn id="31" dur="166" decel="50000">
                                          <p:stCondLst>
                                            <p:cond delay="676"/>
                                          </p:stCondLst>
                                        </p:cTn>
                                        <p:tgtEl>
                                          <p:spTgt spid="3">
                                            <p:txEl>
                                              <p:pRg st="0" end="0"/>
                                            </p:txEl>
                                          </p:spTgt>
                                        </p:tgtEl>
                                      </p:cBhvr>
                                      <p:to x="100000" y="100000"/>
                                    </p:animScale>
                                    <p:animScale>
                                      <p:cBhvr>
                                        <p:cTn id="32" dur="26">
                                          <p:stCondLst>
                                            <p:cond delay="1312"/>
                                          </p:stCondLst>
                                        </p:cTn>
                                        <p:tgtEl>
                                          <p:spTgt spid="3">
                                            <p:txEl>
                                              <p:pRg st="0" end="0"/>
                                            </p:txEl>
                                          </p:spTgt>
                                        </p:tgtEl>
                                      </p:cBhvr>
                                      <p:to x="100000" y="80000"/>
                                    </p:animScale>
                                    <p:animScale>
                                      <p:cBhvr>
                                        <p:cTn id="33" dur="166" decel="50000">
                                          <p:stCondLst>
                                            <p:cond delay="1338"/>
                                          </p:stCondLst>
                                        </p:cTn>
                                        <p:tgtEl>
                                          <p:spTgt spid="3">
                                            <p:txEl>
                                              <p:pRg st="0" end="0"/>
                                            </p:txEl>
                                          </p:spTgt>
                                        </p:tgtEl>
                                      </p:cBhvr>
                                      <p:to x="100000" y="100000"/>
                                    </p:animScale>
                                    <p:animScale>
                                      <p:cBhvr>
                                        <p:cTn id="34" dur="26">
                                          <p:stCondLst>
                                            <p:cond delay="1642"/>
                                          </p:stCondLst>
                                        </p:cTn>
                                        <p:tgtEl>
                                          <p:spTgt spid="3">
                                            <p:txEl>
                                              <p:pRg st="0" end="0"/>
                                            </p:txEl>
                                          </p:spTgt>
                                        </p:tgtEl>
                                      </p:cBhvr>
                                      <p:to x="100000" y="90000"/>
                                    </p:animScale>
                                    <p:animScale>
                                      <p:cBhvr>
                                        <p:cTn id="35" dur="166" decel="50000">
                                          <p:stCondLst>
                                            <p:cond delay="1668"/>
                                          </p:stCondLst>
                                        </p:cTn>
                                        <p:tgtEl>
                                          <p:spTgt spid="3">
                                            <p:txEl>
                                              <p:pRg st="0" end="0"/>
                                            </p:txEl>
                                          </p:spTgt>
                                        </p:tgtEl>
                                      </p:cBhvr>
                                      <p:to x="100000" y="100000"/>
                                    </p:animScale>
                                    <p:animScale>
                                      <p:cBhvr>
                                        <p:cTn id="36" dur="26">
                                          <p:stCondLst>
                                            <p:cond delay="1808"/>
                                          </p:stCondLst>
                                        </p:cTn>
                                        <p:tgtEl>
                                          <p:spTgt spid="3">
                                            <p:txEl>
                                              <p:pRg st="0" end="0"/>
                                            </p:txEl>
                                          </p:spTgt>
                                        </p:tgtEl>
                                      </p:cBhvr>
                                      <p:to x="100000" y="95000"/>
                                    </p:animScale>
                                    <p:animScale>
                                      <p:cBhvr>
                                        <p:cTn id="37"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effectLst>
                  <a:outerShdw blurRad="38100" dist="38100" dir="2700000" algn="tl">
                    <a:srgbClr val="000000">
                      <a:alpha val="43137"/>
                    </a:srgbClr>
                  </a:outerShdw>
                </a:effectLst>
                <a:latin typeface="+mn-lt"/>
              </a:rPr>
              <a:t>LISTEN TO THAT 6</a:t>
            </a:r>
            <a:r>
              <a:rPr lang="en-US" b="1" baseline="30000" dirty="0">
                <a:solidFill>
                  <a:schemeClr val="tx1"/>
                </a:solidFill>
                <a:effectLst>
                  <a:outerShdw blurRad="38100" dist="38100" dir="2700000" algn="tl">
                    <a:srgbClr val="000000">
                      <a:alpha val="43137"/>
                    </a:srgbClr>
                  </a:outerShdw>
                </a:effectLst>
                <a:latin typeface="+mn-lt"/>
              </a:rPr>
              <a:t>TH</a:t>
            </a:r>
            <a:r>
              <a:rPr lang="en-US" b="1" dirty="0">
                <a:solidFill>
                  <a:schemeClr val="tx1"/>
                </a:solidFill>
                <a:effectLst>
                  <a:outerShdw blurRad="38100" dist="38100" dir="2700000" algn="tl">
                    <a:srgbClr val="000000">
                      <a:alpha val="43137"/>
                    </a:srgbClr>
                  </a:outerShdw>
                </a:effectLst>
                <a:latin typeface="+mn-lt"/>
              </a:rPr>
              <a:t> SENSE</a:t>
            </a:r>
          </a:p>
        </p:txBody>
      </p:sp>
      <p:pic>
        <p:nvPicPr>
          <p:cNvPr id="8196" name="Picture 4" descr="http://www.speareducation.com/spear-review/wp-content/uploads/2014/04/Thinking-Dent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81200"/>
            <a:ext cx="5238498" cy="464642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92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8196"/>
                                        </p:tgtEl>
                                        <p:attrNameLst>
                                          <p:attrName>style.visibility</p:attrName>
                                        </p:attrNameLst>
                                      </p:cBhvr>
                                      <p:to>
                                        <p:strVal val="visible"/>
                                      </p:to>
                                    </p:set>
                                    <p:animEffect transition="in" filter="randombar(horizontal)">
                                      <p:cBhvr>
                                        <p:cTn id="11" dur="2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ffectLst>
                  <a:outerShdw blurRad="38100" dist="38100" dir="2700000" algn="tl">
                    <a:srgbClr val="000000">
                      <a:alpha val="43137"/>
                    </a:srgbClr>
                  </a:outerShdw>
                </a:effectLst>
                <a:latin typeface="+mn-lt"/>
              </a:rPr>
              <a:t>IF SUED, HOW TO HANDLE:</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sz="4400" dirty="0"/>
              <a:t>Calm, confident, cooperation with counsel.</a:t>
            </a:r>
          </a:p>
        </p:txBody>
      </p:sp>
    </p:spTree>
    <p:extLst>
      <p:ext uri="{BB962C8B-B14F-4D97-AF65-F5344CB8AC3E}">
        <p14:creationId xmlns:p14="http://schemas.microsoft.com/office/powerpoint/2010/main" val="9499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heel(1)">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Ø"/>
            </a:pPr>
            <a:r>
              <a:rPr lang="en-US" sz="5400" dirty="0"/>
              <a:t>OVERALL: </a:t>
            </a:r>
          </a:p>
          <a:p>
            <a:pPr lvl="1">
              <a:buClr>
                <a:schemeClr val="accent3"/>
              </a:buClr>
              <a:buFont typeface="Wingdings" panose="05000000000000000000" pitchFamily="2" charset="2"/>
              <a:buChar char="Ø"/>
            </a:pPr>
            <a:r>
              <a:rPr lang="en-US" sz="5000" dirty="0"/>
              <a:t>BE NICE</a:t>
            </a:r>
          </a:p>
          <a:p>
            <a:pPr lvl="1">
              <a:buClr>
                <a:schemeClr val="accent3"/>
              </a:buClr>
              <a:buFont typeface="Wingdings" panose="05000000000000000000" pitchFamily="2" charset="2"/>
              <a:buChar char="Ø"/>
            </a:pPr>
            <a:r>
              <a:rPr lang="en-US" sz="5000" dirty="0"/>
              <a:t>BE CARING</a:t>
            </a:r>
          </a:p>
          <a:p>
            <a:pPr lvl="1">
              <a:buClr>
                <a:schemeClr val="accent3"/>
              </a:buClr>
              <a:buFont typeface="Wingdings" panose="05000000000000000000" pitchFamily="2" charset="2"/>
              <a:buChar char="Ø"/>
            </a:pPr>
            <a:r>
              <a:rPr lang="en-US" sz="5000" dirty="0"/>
              <a:t>BE PROFESSIONAL</a:t>
            </a:r>
          </a:p>
          <a:p>
            <a:pPr lvl="1">
              <a:buClr>
                <a:schemeClr val="accent3"/>
              </a:buClr>
              <a:buFont typeface="Wingdings" panose="05000000000000000000" pitchFamily="2" charset="2"/>
              <a:buChar char="Ø"/>
            </a:pPr>
            <a:r>
              <a:rPr lang="en-US" sz="5000" dirty="0"/>
              <a:t>BE COMPETENT</a:t>
            </a:r>
          </a:p>
        </p:txBody>
      </p:sp>
    </p:spTree>
    <p:extLst>
      <p:ext uri="{BB962C8B-B14F-4D97-AF65-F5344CB8AC3E}">
        <p14:creationId xmlns:p14="http://schemas.microsoft.com/office/powerpoint/2010/main" val="249228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circle(in)">
                                      <p:cBhvr>
                                        <p:cTn id="11" dur="2000"/>
                                        <p:tgtEl>
                                          <p:spTgt spid="3">
                                            <p:txEl>
                                              <p:pRg st="1" end="1"/>
                                            </p:txEl>
                                          </p:spTgt>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circle(in)">
                                      <p:cBhvr>
                                        <p:cTn id="19" dur="2000"/>
                                        <p:tgtEl>
                                          <p:spTgt spid="3">
                                            <p:txEl>
                                              <p:pRg st="3" end="3"/>
                                            </p:txEl>
                                          </p:spTgt>
                                        </p:tgtEl>
                                      </p:cBhvr>
                                    </p:animEffect>
                                  </p:childTnLst>
                                </p:cTn>
                              </p:par>
                            </p:childTnLst>
                          </p:cTn>
                        </p:par>
                        <p:par>
                          <p:cTn id="20" fill="hold">
                            <p:stCondLst>
                              <p:cond delay="8000"/>
                            </p:stCondLst>
                            <p:childTnLst>
                              <p:par>
                                <p:cTn id="21" presetID="6" presetClass="entr" presetSubtype="16"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ircle(in)">
                                      <p:cBhvr>
                                        <p:cTn id="2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63343" y="976397"/>
            <a:ext cx="3460586" cy="4905206"/>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5843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5777" y="971578"/>
            <a:ext cx="3716992" cy="4919528"/>
          </a:xfrm>
          <a:prstGeom prst="round2DiagRect">
            <a:avLst>
              <a:gd name="adj1" fmla="val 16667"/>
              <a:gd name="adj2" fmla="val 0"/>
            </a:avLst>
          </a:prstGeom>
          <a:ln w="88900" cap="sq">
            <a:solidFill>
              <a:schemeClr val="accent3">
                <a:lumMod val="75000"/>
              </a:schemeClr>
            </a:solidFill>
            <a:miter lim="800000"/>
          </a:ln>
          <a:effectLst>
            <a:outerShdw blurRad="254000" algn="tl" rotWithShape="0">
              <a:srgbClr val="000000">
                <a:alpha val="43000"/>
              </a:srgbClr>
            </a:outerShdw>
          </a:effectLst>
        </p:spPr>
      </p:pic>
      <p:pic>
        <p:nvPicPr>
          <p:cNvPr id="3" name="Picture 2"/>
          <p:cNvPicPr>
            <a:picLocks noChangeAspect="1"/>
          </p:cNvPicPr>
          <p:nvPr/>
        </p:nvPicPr>
        <p:blipFill>
          <a:blip r:embed="rId3"/>
          <a:stretch>
            <a:fillRect/>
          </a:stretch>
        </p:blipFill>
        <p:spPr>
          <a:xfrm>
            <a:off x="4815346" y="971578"/>
            <a:ext cx="3722876" cy="4917186"/>
          </a:xfrm>
          <a:prstGeom prst="round2DiagRect">
            <a:avLst>
              <a:gd name="adj1" fmla="val 16667"/>
              <a:gd name="adj2" fmla="val 0"/>
            </a:avLst>
          </a:prstGeom>
          <a:ln w="88900" cap="sq">
            <a:solidFill>
              <a:schemeClr val="accent3">
                <a:lumMod val="75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9164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if of someone being shot by arrow"/>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91476" y="2371297"/>
            <a:ext cx="5536791" cy="23697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TextBox 1"/>
          <p:cNvSpPr txBox="1"/>
          <p:nvPr/>
        </p:nvSpPr>
        <p:spPr>
          <a:xfrm>
            <a:off x="3035680" y="1774056"/>
            <a:ext cx="2671116" cy="415498"/>
          </a:xfrm>
          <a:prstGeom prst="rect">
            <a:avLst/>
          </a:prstGeom>
          <a:noFill/>
        </p:spPr>
        <p:txBody>
          <a:bodyPr wrap="none" rtlCol="0">
            <a:spAutoFit/>
          </a:bodyPr>
          <a:lstStyle/>
          <a:p>
            <a:r>
              <a:rPr lang="en-US" sz="2100" dirty="0">
                <a:effectLst>
                  <a:outerShdw blurRad="38100" dist="38100" dir="2700000" algn="tl">
                    <a:srgbClr val="000000">
                      <a:alpha val="43137"/>
                    </a:srgbClr>
                  </a:outerShdw>
                </a:effectLst>
              </a:rPr>
              <a:t>Are You Their Target?</a:t>
            </a:r>
            <a:endParaRPr lang="es-ES" sz="21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2927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657</TotalTime>
  <Words>1061</Words>
  <Application>Microsoft Office PowerPoint</Application>
  <PresentationFormat>On-screen Show (4:3)</PresentationFormat>
  <Paragraphs>162</Paragraphs>
  <Slides>68</Slides>
  <Notes>3</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Arial</vt:lpstr>
      <vt:lpstr>Calibri</vt:lpstr>
      <vt:lpstr>Constantia</vt:lpstr>
      <vt:lpstr>Georgia</vt:lpstr>
      <vt:lpstr>Times New Roman</vt:lpstr>
      <vt:lpstr>Wingdings</vt:lpstr>
      <vt:lpstr>Wingdings 2</vt:lpstr>
      <vt:lpstr>Flow</vt:lpstr>
      <vt:lpstr>Bad</vt:lpstr>
      <vt:lpstr>TIPS TO DECREASE CHANCE OF BEING NAMED IN A LAWSUIT, AND HOW TO SURVIVE IF YOU ARE NAMED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Emergency Plan</vt:lpstr>
      <vt:lpstr>What’s the Plan?</vt:lpstr>
      <vt:lpstr>PowerPoint Presentation</vt:lpstr>
      <vt:lpstr>Your Team</vt:lpstr>
      <vt:lpstr>Sedation in Oral Surgery Offices</vt:lpstr>
      <vt:lpstr>PowerPoint Presentation</vt:lpstr>
      <vt:lpstr>PowerPoint Presentation</vt:lpstr>
      <vt:lpstr>PowerPoint Presentation</vt:lpstr>
      <vt:lpstr>PowerPoint Presentation</vt:lpstr>
      <vt:lpstr>PowerPoint Presentation</vt:lpstr>
      <vt:lpstr>STAFF MUST BE FULLY PRESENT. </vt:lpstr>
      <vt:lpstr>PowerPoint Presentation</vt:lpstr>
      <vt:lpstr>THE FUNDAMENTALS</vt:lpstr>
      <vt:lpstr>PowerPoint Presentation</vt:lpstr>
      <vt:lpstr>PowerPoint Presentation</vt:lpstr>
      <vt:lpstr>PowerPoint Presentation</vt:lpstr>
      <vt:lpstr>PowerPoint Presentation</vt:lpstr>
      <vt:lpstr>PowerPoint Presentation</vt:lpstr>
      <vt:lpstr>AN EFFECTIVE TEST</vt:lpstr>
      <vt:lpstr>PowerPoint Presentation</vt:lpstr>
      <vt:lpstr>PowerPoint Presentation</vt:lpstr>
      <vt:lpstr>  PRESENTATION OF OFFICE </vt:lpstr>
      <vt:lpstr>PowerPoint Presentation</vt:lpstr>
      <vt:lpstr>PowerPoint Presentation</vt:lpstr>
      <vt:lpstr>What about the experience from inside?</vt:lpstr>
      <vt:lpstr>PowerPoint Presentation</vt:lpstr>
      <vt:lpstr>PowerPoint Presentation</vt:lpstr>
      <vt:lpstr>PowerPoint Presentation</vt:lpstr>
      <vt:lpstr>PowerPoint Presentation</vt:lpstr>
      <vt:lpstr>STRIVE TO WORK TOWARDS ONE GOAL</vt:lpstr>
      <vt:lpstr>STATUTORY DEFINITION OF STANDARD OF CARE</vt:lpstr>
      <vt:lpstr>PowerPoint Presentation</vt:lpstr>
      <vt:lpstr>PowerPoint Presentation</vt:lpstr>
      <vt:lpstr>PowerPoint Presentation</vt:lpstr>
      <vt:lpstr>COMMUNICATION WITH PATIENTS/FAMILY/ESCORT</vt:lpstr>
      <vt:lpstr>PowerPoint Presentation</vt:lpstr>
      <vt:lpstr>ACCESSIBILITY</vt:lpstr>
      <vt:lpstr>COMMUNICATION WITH REFERRALS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LISTEN TO THAT 6TH SENSE</vt:lpstr>
      <vt:lpstr>IF SUED, HOW TO HANDLE: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TO DECREASE CHANCE OF BEING NAMED IN A LAWSUIT, AND HOW TO SURVIVE IF YOU ARE NAMED</dc:title>
  <dc:creator>Matt Coles</dc:creator>
  <cp:lastModifiedBy>Erin Coles</cp:lastModifiedBy>
  <cp:revision>129</cp:revision>
  <dcterms:created xsi:type="dcterms:W3CDTF">2013-12-02T00:50:09Z</dcterms:created>
  <dcterms:modified xsi:type="dcterms:W3CDTF">2017-08-15T14:51:33Z</dcterms:modified>
</cp:coreProperties>
</file>